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sldIdLst>
    <p:sldId id="258" r:id="rId2"/>
    <p:sldId id="264" r:id="rId3"/>
    <p:sldId id="268" r:id="rId4"/>
    <p:sldId id="293" r:id="rId5"/>
    <p:sldId id="266" r:id="rId6"/>
    <p:sldId id="265" r:id="rId7"/>
    <p:sldId id="274" r:id="rId8"/>
    <p:sldId id="281" r:id="rId9"/>
    <p:sldId id="275" r:id="rId10"/>
    <p:sldId id="276" r:id="rId11"/>
    <p:sldId id="267" r:id="rId12"/>
    <p:sldId id="279" r:id="rId13"/>
    <p:sldId id="277" r:id="rId14"/>
    <p:sldId id="280" r:id="rId15"/>
    <p:sldId id="260" r:id="rId16"/>
    <p:sldId id="259" r:id="rId17"/>
    <p:sldId id="283" r:id="rId18"/>
    <p:sldId id="282" r:id="rId19"/>
    <p:sldId id="298" r:id="rId20"/>
    <p:sldId id="261" r:id="rId21"/>
    <p:sldId id="297" r:id="rId22"/>
    <p:sldId id="284" r:id="rId23"/>
    <p:sldId id="285" r:id="rId24"/>
    <p:sldId id="287" r:id="rId25"/>
    <p:sldId id="288" r:id="rId26"/>
    <p:sldId id="289" r:id="rId27"/>
    <p:sldId id="290" r:id="rId28"/>
    <p:sldId id="286" r:id="rId29"/>
    <p:sldId id="269" r:id="rId30"/>
    <p:sldId id="257" r:id="rId31"/>
    <p:sldId id="272" r:id="rId32"/>
    <p:sldId id="273" r:id="rId33"/>
    <p:sldId id="262" r:id="rId34"/>
    <p:sldId id="263" r:id="rId35"/>
    <p:sldId id="270" r:id="rId36"/>
    <p:sldId id="271" r:id="rId37"/>
    <p:sldId id="291" r:id="rId38"/>
    <p:sldId id="294" r:id="rId39"/>
    <p:sldId id="295" r:id="rId40"/>
    <p:sldId id="296" r:id="rId41"/>
    <p:sldId id="292" r:id="rId42"/>
    <p:sldId id="299"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932" autoAdjust="0"/>
    <p:restoredTop sz="94660"/>
  </p:normalViewPr>
  <p:slideViewPr>
    <p:cSldViewPr>
      <p:cViewPr>
        <p:scale>
          <a:sx n="50" d="100"/>
          <a:sy n="50" d="100"/>
        </p:scale>
        <p:origin x="-78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300029-C599-440F-B59E-396049A18447}" type="datetimeFigureOut">
              <a:rPr lang="en-US" smtClean="0"/>
              <a:pPr/>
              <a:t>11/5/2010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0DD45B-5558-41D2-B171-0CE54801180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7E35F83-BF85-43E2-8D43-95254018E99B}"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2A0B0C-A538-4544-8AC5-F763C3014FCB}" type="slidenum">
              <a:rPr lang="en-US" smtClean="0">
                <a:latin typeface="Arial" charset="0"/>
                <a:cs typeface="Arial" charset="0"/>
              </a:rPr>
              <a:pPr fontAlgn="base">
                <a:spcBef>
                  <a:spcPct val="0"/>
                </a:spcBef>
                <a:spcAft>
                  <a:spcPct val="0"/>
                </a:spcAft>
              </a:pPr>
              <a:t>10</a:t>
            </a:fld>
            <a:endParaRPr lang="en-US" smtClean="0">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1380904-4412-4453-BF24-514EE07B25C5}"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bwMode="auto">
          <a:noFill/>
          <a:ln>
            <a:solidFill>
              <a:srgbClr val="000000"/>
            </a:solidFill>
            <a:miter lim="800000"/>
            <a:headEnd/>
            <a:tailEnd/>
          </a:ln>
        </p:spPr>
      </p:sp>
      <p:sp>
        <p:nvSpPr>
          <p:cNvPr id="1546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4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74DA0A8-7317-4772-94CA-6C52758DC01E}"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p:spPr>
      </p:sp>
      <p:sp>
        <p:nvSpPr>
          <p:cNvPr id="1392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139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0F25EFF-A788-413E-A26B-6A3FB1F80C07}"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bwMode="auto">
          <a:noFill/>
          <a:ln>
            <a:solidFill>
              <a:srgbClr val="000000"/>
            </a:solidFill>
            <a:miter lim="800000"/>
            <a:headEnd/>
            <a:tailEnd/>
          </a:ln>
        </p:spPr>
      </p:sp>
      <p:sp>
        <p:nvSpPr>
          <p:cNvPr id="1587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58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F225B02-DFC3-4CD6-8BD9-6233CB787867}"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C592532-E82D-4CBC-854B-70EC7430D57D}"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C592532-E82D-4CBC-854B-70EC7430D57D}"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The </a:t>
            </a:r>
          </a:p>
        </p:txBody>
      </p:sp>
      <p:sp>
        <p:nvSpPr>
          <p:cNvPr id="4" name="Slide Number Placeholder 3"/>
          <p:cNvSpPr>
            <a:spLocks noGrp="1"/>
          </p:cNvSpPr>
          <p:nvPr>
            <p:ph type="sldNum" sz="quarter" idx="5"/>
          </p:nvPr>
        </p:nvSpPr>
        <p:spPr/>
        <p:txBody>
          <a:bodyPr/>
          <a:lstStyle/>
          <a:p>
            <a:pPr>
              <a:defRPr/>
            </a:pPr>
            <a:fld id="{5181FE52-2288-40C8-AFEC-6D137924009B}"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C592532-E82D-4CBC-854B-70EC7430D57D}"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Slide Image Placeholder 1"/>
          <p:cNvSpPr>
            <a:spLocks noGrp="1" noRot="1" noChangeAspect="1" noTextEdit="1"/>
          </p:cNvSpPr>
          <p:nvPr>
            <p:ph type="sldImg"/>
          </p:nvPr>
        </p:nvSpPr>
        <p:spPr bwMode="auto">
          <a:noFill/>
          <a:ln>
            <a:solidFill>
              <a:srgbClr val="000000"/>
            </a:solidFill>
            <a:miter lim="800000"/>
            <a:headEnd/>
            <a:tailEnd/>
          </a:ln>
        </p:spPr>
      </p:sp>
      <p:sp>
        <p:nvSpPr>
          <p:cNvPr id="2467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467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58C4D89-FF49-495E-802A-AF6DB08E3DEA}" type="slidenum">
              <a:rPr lang="en-US" smtClean="0"/>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296259-1AD9-447A-9886-3686C48B1594}" type="slidenum">
              <a:rPr lang="en-US"/>
              <a:pPr/>
              <a:t>38</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n-US"/>
          </a:p>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198A02-E024-41F0-ABBB-4929C903A61C}" type="slidenum">
              <a:rPr lang="en-US"/>
              <a:pPr/>
              <a:t>39</a:t>
            </a:fld>
            <a:endParaRPr lang="en-US"/>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p:txBody>
          <a:bodyPr/>
          <a:lstStyle/>
          <a:p>
            <a:endParaRPr lang="en-US"/>
          </a:p>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42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p:spPr>
      </p:sp>
      <p:sp>
        <p:nvSpPr>
          <p:cNvPr id="1146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146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A537B23-BF3C-4455-A616-A63CAD3F8B6E}"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PBL encourages Creativity </a:t>
            </a:r>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5BFAF3-5AAA-44D8-A562-75B26B1C24F8}"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1FAF224-E4F9-4C80-A443-79A3FC1F9217}"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50DD45B-5558-41D2-B171-0CE54801180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87E3BCB-2BBD-49CC-AD7C-3437AD15F800}" type="slidenum">
              <a:rPr lang="en-US" smtClean="0">
                <a:latin typeface="Arial" charset="0"/>
                <a:cs typeface="Arial" charset="0"/>
              </a:rPr>
              <a:pPr fontAlgn="base">
                <a:spcBef>
                  <a:spcPct val="0"/>
                </a:spcBef>
                <a:spcAft>
                  <a:spcPct val="0"/>
                </a:spcAft>
              </a:pPr>
              <a:t>9</a:t>
            </a:fld>
            <a:endParaRPr lang="en-US"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86C115F6-E1A9-451B-A318-1430E29C128F}" type="datetimeFigureOut">
              <a:rPr lang="en-US" smtClean="0"/>
              <a:pPr/>
              <a:t>11/5/2010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95D9E71-3FB5-49C1-BD72-9F145DB9576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6C115F6-E1A9-451B-A318-1430E29C128F}" type="datetimeFigureOut">
              <a:rPr lang="en-US" smtClean="0"/>
              <a:pPr/>
              <a:t>11/5/2010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5D9E71-3FB5-49C1-BD72-9F145DB9576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6C115F6-E1A9-451B-A318-1430E29C128F}" type="datetimeFigureOut">
              <a:rPr lang="en-US" smtClean="0"/>
              <a:pPr/>
              <a:t>11/5/2010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5D9E71-3FB5-49C1-BD72-9F145DB9576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6C115F6-E1A9-451B-A318-1430E29C128F}" type="datetimeFigureOut">
              <a:rPr lang="en-US" smtClean="0"/>
              <a:pPr/>
              <a:t>11/5/2010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5D9E71-3FB5-49C1-BD72-9F145DB95764}"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6C115F6-E1A9-451B-A318-1430E29C128F}" type="datetimeFigureOut">
              <a:rPr lang="en-US" smtClean="0"/>
              <a:pPr/>
              <a:t>11/5/2010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95D9E71-3FB5-49C1-BD72-9F145DB95764}"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6C115F6-E1A9-451B-A318-1430E29C128F}" type="datetimeFigureOut">
              <a:rPr lang="en-US" smtClean="0"/>
              <a:pPr/>
              <a:t>11/5/2010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5D9E71-3FB5-49C1-BD72-9F145DB95764}"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6C115F6-E1A9-451B-A318-1430E29C128F}" type="datetimeFigureOut">
              <a:rPr lang="en-US" smtClean="0"/>
              <a:pPr/>
              <a:t>11/5/2010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95D9E71-3FB5-49C1-BD72-9F145DB9576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86C115F6-E1A9-451B-A318-1430E29C128F}" type="datetimeFigureOut">
              <a:rPr lang="en-US" smtClean="0"/>
              <a:pPr/>
              <a:t>11/5/2010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95D9E71-3FB5-49C1-BD72-9F145DB95764}"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6C115F6-E1A9-451B-A318-1430E29C128F}" type="datetimeFigureOut">
              <a:rPr lang="en-US" smtClean="0"/>
              <a:pPr/>
              <a:t>11/5/2010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95D9E71-3FB5-49C1-BD72-9F145DB9576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86C115F6-E1A9-451B-A318-1430E29C128F}" type="datetimeFigureOut">
              <a:rPr lang="en-US" smtClean="0"/>
              <a:pPr/>
              <a:t>11/5/2010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95D9E71-3FB5-49C1-BD72-9F145DB9576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86C115F6-E1A9-451B-A318-1430E29C128F}" type="datetimeFigureOut">
              <a:rPr lang="en-US" smtClean="0"/>
              <a:pPr/>
              <a:t>11/5/2010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95D9E71-3FB5-49C1-BD72-9F145DB95764}"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6C115F6-E1A9-451B-A318-1430E29C128F}" type="datetimeFigureOut">
              <a:rPr lang="en-US" smtClean="0"/>
              <a:pPr/>
              <a:t>11/5/2010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95D9E71-3FB5-49C1-BD72-9F145DB9576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www.eirc.org/" TargetMode="Externa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hyperlink" Target="http://www.p21.org/index.php?option=com_content&amp;task=view&amp;id=254&amp;Itemid=119"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cctec-pbl.wikispaces.com/" TargetMode="External"/><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hyperlink" Target="http://pbl4teachers.wikispaces.co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hyperlink" Target="njea_2010/LindsayJones%5b2%5d.pptx"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hyperlink" Target="mailto:jhenry@eirc.org" TargetMode="External"/><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state.nj.us/education/cccs/2009/std9_career.doc"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hyperlink" Target="http://www.state.nj.us/education/cccs/2009/final.htm" TargetMode="External"/><Relationship Id="rId4" Type="http://schemas.openxmlformats.org/officeDocument/2006/relationships/hyperlink" Target="http://www.21stcenturyskills.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1"/>
          <p:cNvSpPr txBox="1">
            <a:spLocks noChangeArrowheads="1"/>
          </p:cNvSpPr>
          <p:nvPr/>
        </p:nvSpPr>
        <p:spPr bwMode="auto">
          <a:xfrm>
            <a:off x="0" y="0"/>
            <a:ext cx="5181600" cy="2862322"/>
          </a:xfrm>
          <a:prstGeom prst="rect">
            <a:avLst/>
          </a:prstGeom>
          <a:noFill/>
          <a:ln w="9525">
            <a:noFill/>
            <a:miter lim="800000"/>
            <a:headEnd/>
            <a:tailEnd/>
          </a:ln>
        </p:spPr>
        <p:txBody>
          <a:bodyPr>
            <a:spAutoFit/>
          </a:bodyPr>
          <a:lstStyle/>
          <a:p>
            <a:pPr algn="ctr"/>
            <a:r>
              <a:rPr lang="en-US" sz="2800" b="1" dirty="0" smtClean="0">
                <a:latin typeface="Bell MT" pitchFamily="18" charset="0"/>
              </a:rPr>
              <a:t>A Problem-Based Learning Approach</a:t>
            </a:r>
          </a:p>
          <a:p>
            <a:pPr algn="ctr"/>
            <a:r>
              <a:rPr lang="en-US" sz="2800" b="1" dirty="0" smtClean="0">
                <a:latin typeface="Bell MT" pitchFamily="18" charset="0"/>
              </a:rPr>
              <a:t>for Integrating Technology</a:t>
            </a:r>
          </a:p>
          <a:p>
            <a:pPr algn="ctr"/>
            <a:endParaRPr lang="en-US" sz="3200" dirty="0" smtClean="0">
              <a:latin typeface="Bell MT" pitchFamily="18" charset="0"/>
            </a:endParaRPr>
          </a:p>
          <a:p>
            <a:pPr algn="ctr"/>
            <a:r>
              <a:rPr lang="en-US" sz="3200" dirty="0" smtClean="0">
                <a:latin typeface="Bell MT" pitchFamily="18" charset="0"/>
              </a:rPr>
              <a:t>John Henry </a:t>
            </a:r>
            <a:endParaRPr lang="en-US" sz="3200" dirty="0" smtClean="0">
              <a:latin typeface="Bell MT" pitchFamily="18" charset="0"/>
            </a:endParaRPr>
          </a:p>
          <a:p>
            <a:pPr algn="ctr"/>
            <a:r>
              <a:rPr lang="en-US" sz="3200" dirty="0" smtClean="0">
                <a:latin typeface="Bell MT" pitchFamily="18" charset="0"/>
              </a:rPr>
              <a:t> Judith </a:t>
            </a:r>
            <a:r>
              <a:rPr lang="en-US" sz="3200" dirty="0" err="1" smtClean="0">
                <a:latin typeface="Bell MT" pitchFamily="18" charset="0"/>
              </a:rPr>
              <a:t>Zirkle</a:t>
            </a:r>
            <a:endParaRPr lang="en-US" sz="3200" b="1" dirty="0">
              <a:latin typeface="Bell MT" pitchFamily="18" charset="0"/>
            </a:endParaRPr>
          </a:p>
        </p:txBody>
      </p:sp>
      <p:pic>
        <p:nvPicPr>
          <p:cNvPr id="13315" name="Picture 4" descr="Green_CLC"/>
          <p:cNvPicPr>
            <a:picLocks noChangeAspect="1" noChangeArrowheads="1"/>
          </p:cNvPicPr>
          <p:nvPr/>
        </p:nvPicPr>
        <p:blipFill>
          <a:blip r:embed="rId3" cstate="print"/>
          <a:srcRect r="24249" b="24966"/>
          <a:stretch>
            <a:fillRect/>
          </a:stretch>
        </p:blipFill>
        <p:spPr bwMode="auto">
          <a:xfrm>
            <a:off x="5638800" y="0"/>
            <a:ext cx="3505200" cy="3124200"/>
          </a:xfrm>
          <a:prstGeom prst="rect">
            <a:avLst/>
          </a:prstGeom>
          <a:noFill/>
          <a:ln w="9525">
            <a:noFill/>
            <a:miter lim="800000"/>
            <a:headEnd/>
            <a:tailEnd/>
          </a:ln>
        </p:spPr>
      </p:pic>
      <p:pic>
        <p:nvPicPr>
          <p:cNvPr id="13316" name="Picture 5"/>
          <p:cNvPicPr>
            <a:picLocks noChangeAspect="1" noChangeArrowheads="1"/>
          </p:cNvPicPr>
          <p:nvPr/>
        </p:nvPicPr>
        <p:blipFill>
          <a:blip r:embed="rId4" cstate="print"/>
          <a:srcRect l="32031" t="44609" r="1563" b="35983"/>
          <a:stretch>
            <a:fillRect/>
          </a:stretch>
        </p:blipFill>
        <p:spPr bwMode="auto">
          <a:xfrm>
            <a:off x="0" y="3048000"/>
            <a:ext cx="9144000" cy="1295400"/>
          </a:xfrm>
          <a:prstGeom prst="rect">
            <a:avLst/>
          </a:prstGeom>
          <a:noFill/>
          <a:ln w="9525">
            <a:noFill/>
            <a:miter lim="800000"/>
            <a:headEnd/>
            <a:tailEnd/>
          </a:ln>
        </p:spPr>
      </p:pic>
      <p:pic>
        <p:nvPicPr>
          <p:cNvPr id="13317" name="Picture 7" descr="Center for Innovation &amp; Entrepreneurship"/>
          <p:cNvPicPr>
            <a:picLocks noChangeAspect="1" noChangeArrowheads="1"/>
          </p:cNvPicPr>
          <p:nvPr/>
        </p:nvPicPr>
        <p:blipFill>
          <a:blip r:embed="rId5" cstate="print"/>
          <a:srcRect l="33043" r="33044"/>
          <a:stretch>
            <a:fillRect/>
          </a:stretch>
        </p:blipFill>
        <p:spPr bwMode="auto">
          <a:xfrm>
            <a:off x="0" y="4386263"/>
            <a:ext cx="4191000" cy="2471737"/>
          </a:xfrm>
          <a:prstGeom prst="rect">
            <a:avLst/>
          </a:prstGeom>
          <a:noFill/>
          <a:ln w="9525">
            <a:noFill/>
            <a:miter lim="800000"/>
            <a:headEnd/>
            <a:tailEnd/>
          </a:ln>
        </p:spPr>
      </p:pic>
      <p:pic>
        <p:nvPicPr>
          <p:cNvPr id="13318" name="Picture 10" descr="EIRC logo">
            <a:hlinkClick r:id="rId6"/>
          </p:cNvPr>
          <p:cNvPicPr>
            <a:picLocks noChangeAspect="1" noChangeArrowheads="1"/>
          </p:cNvPicPr>
          <p:nvPr/>
        </p:nvPicPr>
        <p:blipFill>
          <a:blip r:embed="rId7" cstate="print"/>
          <a:srcRect/>
          <a:stretch>
            <a:fillRect/>
          </a:stretch>
        </p:blipFill>
        <p:spPr bwMode="auto">
          <a:xfrm>
            <a:off x="5294777" y="4724400"/>
            <a:ext cx="2382373" cy="1143000"/>
          </a:xfrm>
          <a:prstGeom prst="rect">
            <a:avLst/>
          </a:prstGeom>
          <a:noFill/>
          <a:ln w="9525">
            <a:noFill/>
            <a:miter lim="800000"/>
            <a:headEnd/>
            <a:tailEnd/>
          </a:ln>
        </p:spPr>
      </p:pic>
      <p:sp>
        <p:nvSpPr>
          <p:cNvPr id="13319" name="Text Box 11"/>
          <p:cNvSpPr txBox="1">
            <a:spLocks noChangeArrowheads="1"/>
          </p:cNvSpPr>
          <p:nvPr/>
        </p:nvSpPr>
        <p:spPr bwMode="auto">
          <a:xfrm>
            <a:off x="6019800" y="2590800"/>
            <a:ext cx="2362200" cy="274638"/>
          </a:xfrm>
          <a:prstGeom prst="rect">
            <a:avLst/>
          </a:prstGeom>
          <a:noFill/>
          <a:ln w="9525">
            <a:noFill/>
            <a:miter lim="800000"/>
            <a:headEnd/>
            <a:tailEnd/>
          </a:ln>
        </p:spPr>
        <p:txBody>
          <a:bodyPr>
            <a:spAutoFit/>
          </a:bodyPr>
          <a:lstStyle/>
          <a:p>
            <a:pPr>
              <a:spcBef>
                <a:spcPct val="50000"/>
              </a:spcBef>
            </a:pPr>
            <a:r>
              <a:rPr lang="en-US" sz="1200">
                <a:solidFill>
                  <a:schemeClr val="bg1"/>
                </a:solidFill>
              </a:rPr>
              <a:t>Challenger Learning Center</a:t>
            </a:r>
          </a:p>
        </p:txBody>
      </p:sp>
      <p:sp>
        <p:nvSpPr>
          <p:cNvPr id="13320" name="Text Box 12"/>
          <p:cNvSpPr txBox="1">
            <a:spLocks noChangeArrowheads="1"/>
          </p:cNvSpPr>
          <p:nvPr/>
        </p:nvSpPr>
        <p:spPr bwMode="auto">
          <a:xfrm>
            <a:off x="4267200" y="6172200"/>
            <a:ext cx="4876800" cy="336550"/>
          </a:xfrm>
          <a:prstGeom prst="rect">
            <a:avLst/>
          </a:prstGeom>
          <a:noFill/>
          <a:ln w="9525">
            <a:noFill/>
            <a:miter lim="800000"/>
            <a:headEnd/>
            <a:tailEnd/>
          </a:ln>
        </p:spPr>
        <p:txBody>
          <a:bodyPr>
            <a:spAutoFit/>
          </a:bodyPr>
          <a:lstStyle/>
          <a:p>
            <a:pPr>
              <a:spcBef>
                <a:spcPct val="50000"/>
              </a:spcBef>
            </a:pPr>
            <a:r>
              <a:rPr lang="en-US" sz="1600"/>
              <a:t>South Jersey Technology Park at Rowan University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9" descr="rainbow_web 0710"/>
          <p:cNvPicPr>
            <a:picLocks noChangeAspect="1" noChangeArrowheads="1"/>
          </p:cNvPicPr>
          <p:nvPr/>
        </p:nvPicPr>
        <p:blipFill>
          <a:blip r:embed="rId3" cstate="print"/>
          <a:srcRect/>
          <a:stretch>
            <a:fillRect/>
          </a:stretch>
        </p:blipFill>
        <p:spPr bwMode="auto">
          <a:xfrm>
            <a:off x="381000" y="360154"/>
            <a:ext cx="8129588" cy="5202446"/>
          </a:xfrm>
          <a:prstGeom prst="rect">
            <a:avLst/>
          </a:prstGeom>
          <a:noFill/>
          <a:ln w="9525">
            <a:noFill/>
            <a:miter lim="800000"/>
            <a:headEnd/>
            <a:tailEnd/>
          </a:ln>
        </p:spPr>
      </p:pic>
      <p:sp>
        <p:nvSpPr>
          <p:cNvPr id="18435" name="Rectangle 3"/>
          <p:cNvSpPr>
            <a:spLocks noChangeArrowheads="1"/>
          </p:cNvSpPr>
          <p:nvPr/>
        </p:nvSpPr>
        <p:spPr bwMode="auto">
          <a:xfrm>
            <a:off x="0" y="5657850"/>
            <a:ext cx="9144000" cy="1200329"/>
          </a:xfrm>
          <a:prstGeom prst="rect">
            <a:avLst/>
          </a:prstGeom>
          <a:noFill/>
          <a:ln w="9525">
            <a:noFill/>
            <a:miter lim="800000"/>
            <a:headEnd/>
            <a:tailEnd/>
          </a:ln>
        </p:spPr>
        <p:txBody>
          <a:bodyPr>
            <a:spAutoFit/>
          </a:bodyPr>
          <a:lstStyle/>
          <a:p>
            <a:pPr algn="ctr"/>
            <a:r>
              <a:rPr lang="en-US" dirty="0"/>
              <a:t>21st Century Framework</a:t>
            </a:r>
          </a:p>
          <a:p>
            <a:pPr algn="ctr"/>
            <a:r>
              <a:rPr lang="en-US" dirty="0" smtClean="0">
                <a:hlinkClick r:id="rId4"/>
              </a:rPr>
              <a:t>http</a:t>
            </a:r>
            <a:r>
              <a:rPr lang="en-US" dirty="0">
                <a:hlinkClick r:id="rId4"/>
              </a:rPr>
              <a:t>://www.p21.org/index.php?option=com_content&amp;task=view&amp;id=254&amp;Itemid=119</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524000" y="2133600"/>
            <a:ext cx="6480243" cy="24876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Content Placeholder 2"/>
          <p:cNvSpPr>
            <a:spLocks noGrp="1"/>
          </p:cNvSpPr>
          <p:nvPr>
            <p:ph idx="1"/>
          </p:nvPr>
        </p:nvSpPr>
        <p:spPr>
          <a:xfrm>
            <a:off x="838200" y="990600"/>
            <a:ext cx="7693025" cy="5029200"/>
          </a:xfrm>
        </p:spPr>
        <p:txBody>
          <a:bodyPr>
            <a:noAutofit/>
          </a:bodyPr>
          <a:lstStyle/>
          <a:p>
            <a:pPr>
              <a:buFont typeface="Wingdings" pitchFamily="2" charset="2"/>
              <a:buNone/>
              <a:defRPr/>
            </a:pPr>
            <a:r>
              <a:rPr lang="en-US" sz="2800" dirty="0" smtClean="0">
                <a:solidFill>
                  <a:schemeClr val="tx1">
                    <a:lumMod val="50000"/>
                  </a:schemeClr>
                </a:solidFill>
                <a:latin typeface="Palatino Linotype" pitchFamily="18" charset="0"/>
              </a:rPr>
              <a:t> </a:t>
            </a:r>
          </a:p>
          <a:p>
            <a:pPr>
              <a:buNone/>
              <a:defRPr/>
            </a:pPr>
            <a:endParaRPr lang="en-US" sz="2800" dirty="0" smtClean="0">
              <a:solidFill>
                <a:schemeClr val="tx1">
                  <a:lumMod val="50000"/>
                </a:schemeClr>
              </a:solidFill>
              <a:latin typeface="Palatino Linotype" pitchFamily="18" charset="0"/>
            </a:endParaRPr>
          </a:p>
        </p:txBody>
      </p:sp>
      <p:sp>
        <p:nvSpPr>
          <p:cNvPr id="22530" name="Title 1"/>
          <p:cNvSpPr>
            <a:spLocks noGrp="1"/>
          </p:cNvSpPr>
          <p:nvPr>
            <p:ph type="title"/>
          </p:nvPr>
        </p:nvSpPr>
        <p:spPr>
          <a:xfrm>
            <a:off x="762000" y="0"/>
            <a:ext cx="7924800" cy="1143000"/>
          </a:xfrm>
        </p:spPr>
        <p:txBody>
          <a:bodyPr/>
          <a:lstStyle/>
          <a:p>
            <a:pPr>
              <a:defRPr/>
            </a:pPr>
            <a:r>
              <a:rPr lang="en-US" dirty="0" smtClean="0">
                <a:solidFill>
                  <a:schemeClr val="tx1">
                    <a:lumMod val="50000"/>
                  </a:schemeClr>
                </a:solidFill>
              </a:rPr>
              <a:t>What do you know about PBL?</a:t>
            </a:r>
          </a:p>
        </p:txBody>
      </p:sp>
      <p:pic>
        <p:nvPicPr>
          <p:cNvPr id="1026" name="Picture 2" descr="C:\Documents and Settings\jhenry\Local Settings\Temporary Internet Files\Content.IE5\RZCDDSUU\MC900441902[1].wmf"/>
          <p:cNvPicPr>
            <a:picLocks noChangeAspect="1" noChangeArrowheads="1"/>
          </p:cNvPicPr>
          <p:nvPr/>
        </p:nvPicPr>
        <p:blipFill>
          <a:blip r:embed="rId3" cstate="print"/>
          <a:srcRect/>
          <a:stretch>
            <a:fillRect/>
          </a:stretch>
        </p:blipFill>
        <p:spPr bwMode="auto">
          <a:xfrm>
            <a:off x="3429000" y="1905000"/>
            <a:ext cx="2360612" cy="278936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ChangeArrowheads="1"/>
          </p:cNvSpPr>
          <p:nvPr/>
        </p:nvSpPr>
        <p:spPr bwMode="auto">
          <a:xfrm>
            <a:off x="914400" y="1752600"/>
            <a:ext cx="7543800" cy="3046988"/>
          </a:xfrm>
          <a:prstGeom prst="rect">
            <a:avLst/>
          </a:prstGeom>
          <a:noFill/>
          <a:ln w="9525">
            <a:noFill/>
            <a:miter lim="800000"/>
            <a:headEnd/>
            <a:tailEnd/>
          </a:ln>
        </p:spPr>
        <p:txBody>
          <a:bodyPr>
            <a:spAutoFit/>
          </a:bodyPr>
          <a:lstStyle/>
          <a:p>
            <a:pPr algn="ctr"/>
            <a:r>
              <a:rPr lang="en-US" sz="2400" dirty="0" err="1">
                <a:solidFill>
                  <a:schemeClr val="tx1">
                    <a:lumMod val="50000"/>
                  </a:schemeClr>
                </a:solidFill>
              </a:rPr>
              <a:t>Finkle</a:t>
            </a:r>
            <a:r>
              <a:rPr lang="en-US" sz="2400" dirty="0">
                <a:solidFill>
                  <a:schemeClr val="tx1">
                    <a:lumMod val="50000"/>
                  </a:schemeClr>
                </a:solidFill>
              </a:rPr>
              <a:t> and </a:t>
            </a:r>
            <a:r>
              <a:rPr lang="en-US" sz="2400" dirty="0" err="1">
                <a:solidFill>
                  <a:schemeClr val="tx1">
                    <a:lumMod val="50000"/>
                  </a:schemeClr>
                </a:solidFill>
              </a:rPr>
              <a:t>Torp</a:t>
            </a:r>
            <a:r>
              <a:rPr lang="en-US" sz="2400" dirty="0">
                <a:solidFill>
                  <a:schemeClr val="tx1">
                    <a:lumMod val="50000"/>
                  </a:schemeClr>
                </a:solidFill>
              </a:rPr>
              <a:t> (1995) state that "problem-based learning is a curriculum development and instructional </a:t>
            </a:r>
            <a:r>
              <a:rPr lang="en-US" sz="2400" dirty="0" smtClean="0">
                <a:solidFill>
                  <a:schemeClr val="tx1">
                    <a:lumMod val="50000"/>
                  </a:schemeClr>
                </a:solidFill>
              </a:rPr>
              <a:t>system/process </a:t>
            </a:r>
            <a:r>
              <a:rPr lang="en-US" sz="2400" dirty="0">
                <a:solidFill>
                  <a:schemeClr val="tx1">
                    <a:lumMod val="50000"/>
                  </a:schemeClr>
                </a:solidFill>
              </a:rPr>
              <a:t>that simultaneously develops both problem solving strategies and disciplinary knowledge bases and skills by placing students in the active role of problem solvers confronted with an ill-structured problem that mirrors real-world problems" </a:t>
            </a:r>
          </a:p>
        </p:txBody>
      </p:sp>
      <p:sp>
        <p:nvSpPr>
          <p:cNvPr id="37891" name="Rectangle 3"/>
          <p:cNvSpPr>
            <a:spLocks noChangeArrowheads="1"/>
          </p:cNvSpPr>
          <p:nvPr/>
        </p:nvSpPr>
        <p:spPr bwMode="auto">
          <a:xfrm>
            <a:off x="1219200" y="609600"/>
            <a:ext cx="6705600" cy="1077218"/>
          </a:xfrm>
          <a:prstGeom prst="rect">
            <a:avLst/>
          </a:prstGeom>
          <a:noFill/>
          <a:ln w="9525">
            <a:noFill/>
            <a:miter lim="800000"/>
            <a:headEnd/>
            <a:tailEnd/>
          </a:ln>
        </p:spPr>
        <p:txBody>
          <a:bodyPr>
            <a:spAutoFit/>
          </a:bodyPr>
          <a:lstStyle/>
          <a:p>
            <a:pPr algn="ctr"/>
            <a:r>
              <a:rPr lang="en-US" sz="3200" b="1" dirty="0" smtClean="0">
                <a:solidFill>
                  <a:schemeClr val="tx1">
                    <a:lumMod val="50000"/>
                  </a:schemeClr>
                </a:solidFill>
              </a:rPr>
              <a:t>What is Problem-Based Learning?</a:t>
            </a:r>
          </a:p>
          <a:p>
            <a:pPr algn="ctr"/>
            <a:r>
              <a:rPr lang="en-US" sz="3200" b="1" dirty="0" smtClean="0">
                <a:solidFill>
                  <a:schemeClr val="tx1">
                    <a:lumMod val="50000"/>
                  </a:schemeClr>
                </a:solidFill>
              </a:rPr>
              <a:t> </a:t>
            </a:r>
            <a:endParaRPr lang="en-US" sz="3200" dirty="0">
              <a:solidFill>
                <a:schemeClr val="tx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2000" fill="hold"/>
                                        <p:tgtEl>
                                          <p:spTgt spid="37890"/>
                                        </p:tgtEl>
                                        <p:attrNameLst>
                                          <p:attrName>ppt_x</p:attrName>
                                        </p:attrNameLst>
                                      </p:cBhvr>
                                      <p:tavLst>
                                        <p:tav tm="0">
                                          <p:val>
                                            <p:strVal val="#ppt_x"/>
                                          </p:val>
                                        </p:tav>
                                        <p:tav tm="100000">
                                          <p:val>
                                            <p:strVal val="#ppt_x"/>
                                          </p:val>
                                        </p:tav>
                                      </p:tavLst>
                                    </p:anim>
                                    <p:anim calcmode="lin" valueType="num">
                                      <p:cBhvr additive="base">
                                        <p:cTn id="8" dur="2000" fill="hold"/>
                                        <p:tgtEl>
                                          <p:spTgt spid="378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57200"/>
            <a:ext cx="8229600" cy="584200"/>
          </a:xfrm>
          <a:prstGeom prst="rect">
            <a:avLst/>
          </a:prstGeom>
          <a:noFill/>
        </p:spPr>
        <p:txBody>
          <a:bodyPr>
            <a:spAutoFit/>
          </a:bodyPr>
          <a:lstStyle/>
          <a:p>
            <a:pPr algn="ctr">
              <a:defRPr/>
            </a:pPr>
            <a:r>
              <a:rPr lang="en-US" sz="3200" dirty="0" smtClean="0">
                <a:solidFill>
                  <a:schemeClr val="tx1">
                    <a:lumMod val="50000"/>
                  </a:schemeClr>
                </a:solidFill>
                <a:latin typeface="+mj-lt"/>
              </a:rPr>
              <a:t>Why Do PBL</a:t>
            </a:r>
            <a:r>
              <a:rPr lang="en-US" sz="3200" dirty="0">
                <a:solidFill>
                  <a:schemeClr val="tx1">
                    <a:lumMod val="50000"/>
                  </a:schemeClr>
                </a:solidFill>
                <a:latin typeface="+mj-lt"/>
              </a:rPr>
              <a:t>?</a:t>
            </a:r>
          </a:p>
        </p:txBody>
      </p:sp>
      <p:sp>
        <p:nvSpPr>
          <p:cNvPr id="4" name="TextBox 3"/>
          <p:cNvSpPr txBox="1"/>
          <p:nvPr/>
        </p:nvSpPr>
        <p:spPr>
          <a:xfrm>
            <a:off x="457200" y="1219200"/>
            <a:ext cx="8382000" cy="4093428"/>
          </a:xfrm>
          <a:prstGeom prst="rect">
            <a:avLst/>
          </a:prstGeom>
          <a:noFill/>
        </p:spPr>
        <p:txBody>
          <a:bodyPr>
            <a:spAutoFit/>
          </a:bodyPr>
          <a:lstStyle/>
          <a:p>
            <a:pPr>
              <a:defRPr/>
            </a:pPr>
            <a:r>
              <a:rPr lang="en-US" sz="2000" dirty="0">
                <a:solidFill>
                  <a:schemeClr val="tx1">
                    <a:lumMod val="50000"/>
                  </a:schemeClr>
                </a:solidFill>
                <a:latin typeface="+mn-lt"/>
              </a:rPr>
              <a:t>Think critically and be able to analyze and solve complex, real-world problems</a:t>
            </a:r>
          </a:p>
          <a:p>
            <a:pPr>
              <a:defRPr/>
            </a:pPr>
            <a:endParaRPr lang="en-US" sz="2000" dirty="0">
              <a:solidFill>
                <a:schemeClr val="tx1">
                  <a:lumMod val="50000"/>
                </a:schemeClr>
              </a:solidFill>
              <a:latin typeface="+mn-lt"/>
            </a:endParaRPr>
          </a:p>
          <a:p>
            <a:pPr>
              <a:defRPr/>
            </a:pPr>
            <a:r>
              <a:rPr lang="en-US" sz="2000" dirty="0">
                <a:solidFill>
                  <a:schemeClr val="tx1">
                    <a:lumMod val="50000"/>
                  </a:schemeClr>
                </a:solidFill>
                <a:latin typeface="+mn-lt"/>
              </a:rPr>
              <a:t>Find, evaluate, and use appropriate learning resources</a:t>
            </a:r>
          </a:p>
          <a:p>
            <a:pPr>
              <a:defRPr/>
            </a:pPr>
            <a:endParaRPr lang="en-US" sz="2000" dirty="0">
              <a:solidFill>
                <a:schemeClr val="tx1">
                  <a:lumMod val="50000"/>
                </a:schemeClr>
              </a:solidFill>
              <a:latin typeface="+mn-lt"/>
            </a:endParaRPr>
          </a:p>
          <a:p>
            <a:pPr>
              <a:defRPr/>
            </a:pPr>
            <a:r>
              <a:rPr lang="en-US" sz="2000" dirty="0">
                <a:solidFill>
                  <a:schemeClr val="tx1">
                    <a:lumMod val="50000"/>
                  </a:schemeClr>
                </a:solidFill>
                <a:latin typeface="+mn-lt"/>
              </a:rPr>
              <a:t>Work individually and cooperatively in teams and small groups</a:t>
            </a:r>
          </a:p>
          <a:p>
            <a:pPr>
              <a:defRPr/>
            </a:pPr>
            <a:endParaRPr lang="en-US" sz="2000" dirty="0">
              <a:solidFill>
                <a:schemeClr val="tx1">
                  <a:lumMod val="50000"/>
                </a:schemeClr>
              </a:solidFill>
              <a:latin typeface="+mn-lt"/>
            </a:endParaRPr>
          </a:p>
          <a:p>
            <a:pPr>
              <a:defRPr/>
            </a:pPr>
            <a:r>
              <a:rPr lang="en-US" sz="2000" dirty="0">
                <a:solidFill>
                  <a:schemeClr val="tx1">
                    <a:lumMod val="50000"/>
                  </a:schemeClr>
                </a:solidFill>
                <a:latin typeface="+mn-lt"/>
              </a:rPr>
              <a:t>Demonstrate versatile and effective communication skills, both verbal and written</a:t>
            </a:r>
          </a:p>
          <a:p>
            <a:pPr>
              <a:defRPr/>
            </a:pPr>
            <a:endParaRPr lang="en-US" sz="2000" dirty="0">
              <a:solidFill>
                <a:schemeClr val="tx1">
                  <a:lumMod val="50000"/>
                </a:schemeClr>
              </a:solidFill>
              <a:latin typeface="+mn-lt"/>
            </a:endParaRPr>
          </a:p>
          <a:p>
            <a:pPr>
              <a:defRPr/>
            </a:pPr>
            <a:r>
              <a:rPr lang="en-US" sz="2000" dirty="0">
                <a:solidFill>
                  <a:schemeClr val="tx1">
                    <a:lumMod val="50000"/>
                  </a:schemeClr>
                </a:solidFill>
                <a:latin typeface="+mn-lt"/>
              </a:rPr>
              <a:t>Use content knowledge and develop skills to become life-long learners in order to succeed in a global economy</a:t>
            </a:r>
          </a:p>
          <a:p>
            <a:pPr>
              <a:defRPr/>
            </a:pPr>
            <a:endParaRPr lang="en-US" sz="2000"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3"/>
          <p:cNvSpPr txBox="1">
            <a:spLocks noChangeArrowheads="1"/>
          </p:cNvSpPr>
          <p:nvPr/>
        </p:nvSpPr>
        <p:spPr bwMode="auto">
          <a:xfrm>
            <a:off x="533400" y="906482"/>
            <a:ext cx="8229600" cy="3477875"/>
          </a:xfrm>
          <a:prstGeom prst="rect">
            <a:avLst/>
          </a:prstGeom>
          <a:noFill/>
          <a:ln w="9525">
            <a:noFill/>
            <a:miter lim="800000"/>
            <a:headEnd/>
            <a:tailEnd/>
          </a:ln>
        </p:spPr>
        <p:txBody>
          <a:bodyPr>
            <a:spAutoFit/>
          </a:bodyPr>
          <a:lstStyle/>
          <a:p>
            <a:pPr algn="ctr"/>
            <a:r>
              <a:rPr lang="en-US" sz="3200" b="1" dirty="0" smtClean="0">
                <a:latin typeface="Calibri" pitchFamily="34" charset="0"/>
              </a:rPr>
              <a:t>Problem  </a:t>
            </a:r>
            <a:r>
              <a:rPr lang="en-US" sz="3200" b="1" dirty="0">
                <a:latin typeface="Calibri" pitchFamily="34" charset="0"/>
              </a:rPr>
              <a:t>Based </a:t>
            </a:r>
            <a:r>
              <a:rPr lang="en-US" sz="3200" b="1" dirty="0" smtClean="0">
                <a:latin typeface="Calibri" pitchFamily="34" charset="0"/>
              </a:rPr>
              <a:t>Learning</a:t>
            </a:r>
          </a:p>
          <a:p>
            <a:pPr algn="ctr"/>
            <a:r>
              <a:rPr lang="en-US" sz="3200" b="1" dirty="0" smtClean="0">
                <a:latin typeface="Calibri" pitchFamily="34" charset="0"/>
              </a:rPr>
              <a:t> </a:t>
            </a:r>
            <a:endParaRPr lang="en-US" sz="3200" b="1" dirty="0">
              <a:latin typeface="Calibri" pitchFamily="34" charset="0"/>
            </a:endParaRPr>
          </a:p>
          <a:p>
            <a:endParaRPr lang="en-US" dirty="0">
              <a:latin typeface="Calibri" pitchFamily="34" charset="0"/>
            </a:endParaRPr>
          </a:p>
          <a:p>
            <a:pPr algn="ctr"/>
            <a:r>
              <a:rPr lang="en-US" sz="2800" dirty="0" smtClean="0">
                <a:latin typeface="Calibri" pitchFamily="34" charset="0"/>
              </a:rPr>
              <a:t>Begins </a:t>
            </a:r>
            <a:r>
              <a:rPr lang="en-US" sz="2800" dirty="0">
                <a:latin typeface="Calibri" pitchFamily="34" charset="0"/>
              </a:rPr>
              <a:t>with an “ill-structured” problem  </a:t>
            </a:r>
            <a:endParaRPr lang="en-US" sz="2800" dirty="0" smtClean="0">
              <a:latin typeface="Calibri" pitchFamily="34" charset="0"/>
            </a:endParaRPr>
          </a:p>
          <a:p>
            <a:pPr algn="ctr"/>
            <a:r>
              <a:rPr lang="en-US" sz="2800" dirty="0" smtClean="0">
                <a:latin typeface="Calibri" pitchFamily="34" charset="0"/>
              </a:rPr>
              <a:t>(A Scenario or a problematic situation that needs resolution scenario</a:t>
            </a:r>
            <a:r>
              <a:rPr lang="en-US" sz="2800" dirty="0">
                <a:latin typeface="Calibri" pitchFamily="34" charset="0"/>
              </a:rPr>
              <a:t>)</a:t>
            </a:r>
          </a:p>
          <a:p>
            <a:pPr lvl="1" algn="ctr"/>
            <a:endParaRPr lang="en-US" dirty="0">
              <a:latin typeface="Calibri" pitchFamily="34" charset="0"/>
            </a:endParaRPr>
          </a:p>
          <a:p>
            <a:pPr>
              <a:buFont typeface="Arial" charset="0"/>
              <a:buChar char="•"/>
            </a:pPr>
            <a:endParaRPr lang="en-US" dirty="0">
              <a:latin typeface="Calibri" pitchFamily="34" charset="0"/>
            </a:endParaRPr>
          </a:p>
          <a:p>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3"/>
          <p:cNvSpPr txBox="1">
            <a:spLocks noChangeArrowheads="1"/>
          </p:cNvSpPr>
          <p:nvPr/>
        </p:nvSpPr>
        <p:spPr bwMode="auto">
          <a:xfrm>
            <a:off x="533400" y="533400"/>
            <a:ext cx="8229600" cy="5847755"/>
          </a:xfrm>
          <a:prstGeom prst="rect">
            <a:avLst/>
          </a:prstGeom>
          <a:noFill/>
          <a:ln w="9525">
            <a:noFill/>
            <a:miter lim="800000"/>
            <a:headEnd/>
            <a:tailEnd/>
          </a:ln>
        </p:spPr>
        <p:txBody>
          <a:bodyPr>
            <a:spAutoFit/>
          </a:bodyPr>
          <a:lstStyle/>
          <a:p>
            <a:pPr algn="ctr"/>
            <a:r>
              <a:rPr lang="en-US" sz="3200" b="1" dirty="0">
                <a:latin typeface="Calibri" pitchFamily="34" charset="0"/>
              </a:rPr>
              <a:t>Project and Problem Based Learning </a:t>
            </a:r>
          </a:p>
          <a:p>
            <a:endParaRPr lang="en-US" dirty="0">
              <a:latin typeface="Calibri" pitchFamily="34" charset="0"/>
            </a:endParaRPr>
          </a:p>
          <a:p>
            <a:pPr>
              <a:buFont typeface="Arial" charset="0"/>
              <a:buChar char="•"/>
            </a:pPr>
            <a:r>
              <a:rPr lang="en-US" dirty="0">
                <a:latin typeface="Calibri" pitchFamily="34" charset="0"/>
              </a:rPr>
              <a:t>  </a:t>
            </a:r>
            <a:r>
              <a:rPr lang="en-US" dirty="0" smtClean="0">
                <a:latin typeface="Calibri" pitchFamily="34" charset="0"/>
              </a:rPr>
              <a:t> </a:t>
            </a:r>
            <a:r>
              <a:rPr lang="en-US" sz="2400" dirty="0" smtClean="0">
                <a:latin typeface="Calibri" pitchFamily="34" charset="0"/>
              </a:rPr>
              <a:t>Project and problem based learning have many similarities  </a:t>
            </a:r>
          </a:p>
          <a:p>
            <a:r>
              <a:rPr lang="en-US" sz="2400" dirty="0" smtClean="0">
                <a:latin typeface="Calibri" pitchFamily="34" charset="0"/>
              </a:rPr>
              <a:t>    (CCTEC project based)</a:t>
            </a:r>
          </a:p>
          <a:p>
            <a:endParaRPr lang="en-US" sz="2400" dirty="0" smtClean="0">
              <a:latin typeface="Calibri" pitchFamily="34" charset="0"/>
            </a:endParaRPr>
          </a:p>
          <a:p>
            <a:pPr>
              <a:buFont typeface="Arial" charset="0"/>
              <a:buChar char="•"/>
            </a:pPr>
            <a:r>
              <a:rPr lang="en-US" sz="2400" dirty="0" smtClean="0">
                <a:latin typeface="Calibri" pitchFamily="34" charset="0"/>
              </a:rPr>
              <a:t> Capitalizes </a:t>
            </a:r>
            <a:r>
              <a:rPr lang="en-US" sz="2400" dirty="0">
                <a:latin typeface="Calibri" pitchFamily="34" charset="0"/>
              </a:rPr>
              <a:t>on </a:t>
            </a:r>
            <a:r>
              <a:rPr lang="en-US" sz="2400" u="sng" dirty="0">
                <a:latin typeface="Calibri" pitchFamily="34" charset="0"/>
              </a:rPr>
              <a:t>Student Interest </a:t>
            </a:r>
            <a:r>
              <a:rPr lang="en-US" sz="2400" dirty="0">
                <a:latin typeface="Calibri" pitchFamily="34" charset="0"/>
              </a:rPr>
              <a:t>using real-world problems</a:t>
            </a:r>
          </a:p>
          <a:p>
            <a:endParaRPr lang="en-US" sz="2400" dirty="0">
              <a:latin typeface="Calibri" pitchFamily="34" charset="0"/>
            </a:endParaRPr>
          </a:p>
          <a:p>
            <a:pPr>
              <a:buFont typeface="Arial" charset="0"/>
              <a:buChar char="•"/>
            </a:pPr>
            <a:r>
              <a:rPr lang="en-US" sz="2400" dirty="0">
                <a:latin typeface="Calibri" pitchFamily="34" charset="0"/>
              </a:rPr>
              <a:t>  It is a “process” approach rather than a </a:t>
            </a:r>
            <a:r>
              <a:rPr lang="en-US" sz="2400" dirty="0" smtClean="0">
                <a:latin typeface="Calibri" pitchFamily="34" charset="0"/>
              </a:rPr>
              <a:t>“product” </a:t>
            </a:r>
            <a:r>
              <a:rPr lang="en-US" sz="2400" dirty="0">
                <a:latin typeface="Calibri" pitchFamily="34" charset="0"/>
              </a:rPr>
              <a:t>approach</a:t>
            </a:r>
          </a:p>
          <a:p>
            <a:pPr>
              <a:buFont typeface="Arial" charset="0"/>
              <a:buChar char="•"/>
            </a:pPr>
            <a:endParaRPr lang="en-US" sz="2400" dirty="0">
              <a:latin typeface="Calibri" pitchFamily="34" charset="0"/>
            </a:endParaRPr>
          </a:p>
          <a:p>
            <a:pPr>
              <a:buFont typeface="Arial" charset="0"/>
              <a:buChar char="•"/>
            </a:pPr>
            <a:r>
              <a:rPr lang="en-US" sz="2400" dirty="0">
                <a:latin typeface="Calibri" pitchFamily="34" charset="0"/>
              </a:rPr>
              <a:t>  Students acquire knowledge by using processes such as </a:t>
            </a:r>
            <a:endParaRPr lang="en-US" sz="2400" dirty="0" smtClean="0">
              <a:latin typeface="Calibri" pitchFamily="34" charset="0"/>
            </a:endParaRPr>
          </a:p>
          <a:p>
            <a:r>
              <a:rPr lang="en-US" sz="2400" dirty="0" smtClean="0">
                <a:latin typeface="Calibri" pitchFamily="34" charset="0"/>
              </a:rPr>
              <a:t>    exploration</a:t>
            </a:r>
            <a:r>
              <a:rPr lang="en-US" sz="2400" dirty="0">
                <a:latin typeface="Calibri" pitchFamily="34" charset="0"/>
              </a:rPr>
              <a:t>, research and </a:t>
            </a:r>
            <a:r>
              <a:rPr lang="en-US" sz="2400" dirty="0" smtClean="0">
                <a:latin typeface="Calibri" pitchFamily="34" charset="0"/>
              </a:rPr>
              <a:t>collaboration</a:t>
            </a:r>
          </a:p>
          <a:p>
            <a:endParaRPr lang="en-US" sz="2400" dirty="0" smtClean="0">
              <a:latin typeface="Calibri" pitchFamily="34" charset="0"/>
            </a:endParaRPr>
          </a:p>
          <a:p>
            <a:pPr>
              <a:buFont typeface="Arial" pitchFamily="34" charset="0"/>
              <a:buChar char="•"/>
            </a:pPr>
            <a:r>
              <a:rPr lang="en-US" sz="2400" dirty="0" smtClean="0">
                <a:latin typeface="Calibri" pitchFamily="34" charset="0"/>
              </a:rPr>
              <a:t> Arrive </a:t>
            </a:r>
            <a:r>
              <a:rPr lang="en-US" sz="2400" dirty="0">
                <a:latin typeface="Calibri" pitchFamily="34" charset="0"/>
              </a:rPr>
              <a:t>at conclusions and communicate finding to others </a:t>
            </a:r>
            <a:endParaRPr lang="en-US" sz="2400" dirty="0" smtClean="0">
              <a:latin typeface="Calibri" pitchFamily="34" charset="0"/>
            </a:endParaRPr>
          </a:p>
          <a:p>
            <a:r>
              <a:rPr lang="en-US" sz="2400" dirty="0" smtClean="0">
                <a:latin typeface="Calibri" pitchFamily="34" charset="0"/>
              </a:rPr>
              <a:t>   (</a:t>
            </a:r>
            <a:r>
              <a:rPr lang="en-US" sz="2400" dirty="0">
                <a:latin typeface="Calibri" pitchFamily="34" charset="0"/>
              </a:rPr>
              <a:t>shared knowledge)   </a:t>
            </a:r>
          </a:p>
          <a:p>
            <a:endParaRPr lang="en-US" dirty="0">
              <a:latin typeface="Calibri" pitchFamily="34" charset="0"/>
            </a:endParaRPr>
          </a:p>
          <a:p>
            <a:r>
              <a:rPr lang="en-US" dirty="0">
                <a:latin typeface="Calibri" pitchFamily="34" charset="0"/>
              </a:rPr>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066800"/>
            <a:ext cx="8001000" cy="4832092"/>
          </a:xfrm>
          <a:prstGeom prst="rect">
            <a:avLst/>
          </a:prstGeom>
        </p:spPr>
        <p:txBody>
          <a:bodyPr wrap="square">
            <a:spAutoFit/>
          </a:bodyPr>
          <a:lstStyle/>
          <a:p>
            <a:pPr lvl="1">
              <a:buFont typeface="Arial" charset="0"/>
              <a:buChar char="•"/>
            </a:pPr>
            <a:r>
              <a:rPr lang="en-US" sz="2800" dirty="0" smtClean="0">
                <a:latin typeface="Calibri" pitchFamily="34" charset="0"/>
              </a:rPr>
              <a:t>  Just enough information to entice students but </a:t>
            </a:r>
          </a:p>
          <a:p>
            <a:pPr lvl="1"/>
            <a:r>
              <a:rPr lang="en-US" sz="2800" dirty="0" smtClean="0">
                <a:latin typeface="Calibri" pitchFamily="34" charset="0"/>
              </a:rPr>
              <a:t>    not guide them</a:t>
            </a:r>
          </a:p>
          <a:p>
            <a:pPr lvl="1"/>
            <a:endParaRPr lang="en-US" sz="2800" dirty="0" smtClean="0">
              <a:latin typeface="Calibri" pitchFamily="34" charset="0"/>
            </a:endParaRPr>
          </a:p>
          <a:p>
            <a:pPr lvl="1">
              <a:buFont typeface="Arial" charset="0"/>
              <a:buChar char="•"/>
            </a:pPr>
            <a:r>
              <a:rPr lang="en-US" sz="2800" dirty="0" smtClean="0">
                <a:latin typeface="Calibri" pitchFamily="34" charset="0"/>
              </a:rPr>
              <a:t>   Student always need more information that </a:t>
            </a:r>
          </a:p>
          <a:p>
            <a:pPr lvl="1"/>
            <a:r>
              <a:rPr lang="en-US" sz="2800" dirty="0" smtClean="0">
                <a:latin typeface="Calibri" pitchFamily="34" charset="0"/>
              </a:rPr>
              <a:t>     what is initially presented</a:t>
            </a:r>
          </a:p>
          <a:p>
            <a:pPr lvl="1"/>
            <a:endParaRPr lang="en-US" sz="2800" dirty="0" smtClean="0">
              <a:latin typeface="Calibri" pitchFamily="34" charset="0"/>
            </a:endParaRPr>
          </a:p>
          <a:p>
            <a:pPr lvl="1">
              <a:buFont typeface="Arial" charset="0"/>
              <a:buChar char="•"/>
            </a:pPr>
            <a:r>
              <a:rPr lang="en-US" sz="2800" dirty="0" smtClean="0">
                <a:latin typeface="Calibri" pitchFamily="34" charset="0"/>
              </a:rPr>
              <a:t>  Interesting to the student to capture their </a:t>
            </a:r>
          </a:p>
          <a:p>
            <a:pPr lvl="1"/>
            <a:r>
              <a:rPr lang="en-US" sz="2800" dirty="0" smtClean="0">
                <a:latin typeface="Calibri" pitchFamily="34" charset="0"/>
              </a:rPr>
              <a:t>    attention</a:t>
            </a:r>
          </a:p>
          <a:p>
            <a:pPr lvl="1"/>
            <a:endParaRPr lang="en-US" sz="2800" dirty="0" smtClean="0">
              <a:latin typeface="Calibri" pitchFamily="34" charset="0"/>
            </a:endParaRPr>
          </a:p>
          <a:p>
            <a:pPr lvl="1">
              <a:buFont typeface="Arial" charset="0"/>
              <a:buChar char="•"/>
            </a:pPr>
            <a:r>
              <a:rPr lang="en-US" sz="2800" dirty="0" smtClean="0">
                <a:latin typeface="Calibri" pitchFamily="34" charset="0"/>
              </a:rPr>
              <a:t>  Be age appropriate and scaffold for success</a:t>
            </a:r>
          </a:p>
          <a:p>
            <a:pPr lvl="1"/>
            <a:endParaRPr lang="en-US" sz="2800" dirty="0" smtClean="0">
              <a:latin typeface="Calibri" pitchFamily="34" charset="0"/>
            </a:endParaRPr>
          </a:p>
        </p:txBody>
      </p:sp>
      <p:sp>
        <p:nvSpPr>
          <p:cNvPr id="3" name="Rectangle 2"/>
          <p:cNvSpPr/>
          <p:nvPr/>
        </p:nvSpPr>
        <p:spPr>
          <a:xfrm>
            <a:off x="1686701" y="304800"/>
            <a:ext cx="5650201" cy="523220"/>
          </a:xfrm>
          <a:prstGeom prst="rect">
            <a:avLst/>
          </a:prstGeom>
        </p:spPr>
        <p:txBody>
          <a:bodyPr wrap="none">
            <a:spAutoFit/>
          </a:bodyPr>
          <a:lstStyle/>
          <a:p>
            <a:pPr algn="ctr"/>
            <a:r>
              <a:rPr lang="en-US" sz="2800" b="1" dirty="0" smtClean="0">
                <a:latin typeface="Calibri" pitchFamily="34" charset="0"/>
              </a:rPr>
              <a:t>Project and Problem Based Learning </a:t>
            </a:r>
            <a:endParaRPr lang="en-US" sz="2800" b="1" dirty="0">
              <a:latin typeface="Calibri"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219200"/>
            <a:ext cx="8229600" cy="4832092"/>
          </a:xfrm>
          <a:prstGeom prst="rect">
            <a:avLst/>
          </a:prstGeom>
        </p:spPr>
        <p:txBody>
          <a:bodyPr wrap="square">
            <a:spAutoFit/>
          </a:bodyPr>
          <a:lstStyle/>
          <a:p>
            <a:pPr>
              <a:buFont typeface="Arial" charset="0"/>
              <a:buChar char="•"/>
            </a:pPr>
            <a:r>
              <a:rPr lang="en-US" sz="2800" dirty="0" smtClean="0">
                <a:latin typeface="Calibri" pitchFamily="34" charset="0"/>
              </a:rPr>
              <a:t>   Be curriculum based</a:t>
            </a:r>
          </a:p>
          <a:p>
            <a:endParaRPr lang="en-US" sz="2800" dirty="0" smtClean="0">
              <a:latin typeface="Calibri" pitchFamily="34" charset="0"/>
            </a:endParaRPr>
          </a:p>
          <a:p>
            <a:pPr>
              <a:buFont typeface="Arial" charset="0"/>
              <a:buChar char="•"/>
            </a:pPr>
            <a:r>
              <a:rPr lang="en-US" sz="2800" dirty="0" smtClean="0">
                <a:latin typeface="Calibri" pitchFamily="34" charset="0"/>
              </a:rPr>
              <a:t>  There is no right or wrong ways to study a problem. </a:t>
            </a:r>
          </a:p>
          <a:p>
            <a:r>
              <a:rPr lang="en-US" sz="2800" dirty="0" smtClean="0">
                <a:latin typeface="Calibri" pitchFamily="34" charset="0"/>
              </a:rPr>
              <a:t>    The process sometimes depends on the problem   </a:t>
            </a:r>
          </a:p>
          <a:p>
            <a:r>
              <a:rPr lang="en-US" sz="2800" dirty="0" smtClean="0">
                <a:latin typeface="Calibri" pitchFamily="34" charset="0"/>
              </a:rPr>
              <a:t>    itself</a:t>
            </a:r>
          </a:p>
          <a:p>
            <a:endParaRPr lang="en-US" sz="2800" dirty="0" smtClean="0">
              <a:latin typeface="Calibri" pitchFamily="34" charset="0"/>
            </a:endParaRPr>
          </a:p>
          <a:p>
            <a:pPr>
              <a:buFont typeface="Arial" charset="0"/>
              <a:buChar char="•"/>
            </a:pPr>
            <a:r>
              <a:rPr lang="en-US" sz="2800" dirty="0" smtClean="0">
                <a:latin typeface="Calibri" pitchFamily="34" charset="0"/>
              </a:rPr>
              <a:t>  The problem and the direction may change as  </a:t>
            </a:r>
          </a:p>
          <a:p>
            <a:r>
              <a:rPr lang="en-US" sz="2800" dirty="0" smtClean="0">
                <a:latin typeface="Calibri" pitchFamily="34" charset="0"/>
              </a:rPr>
              <a:t>    information is collected </a:t>
            </a:r>
          </a:p>
          <a:p>
            <a:pPr>
              <a:buFont typeface="Arial" charset="0"/>
              <a:buChar char="•"/>
            </a:pPr>
            <a:endParaRPr lang="en-US" sz="2800" dirty="0" smtClean="0">
              <a:latin typeface="Calibri" pitchFamily="34" charset="0"/>
            </a:endParaRPr>
          </a:p>
          <a:p>
            <a:pPr>
              <a:buFont typeface="Arial" charset="0"/>
              <a:buChar char="•"/>
            </a:pPr>
            <a:r>
              <a:rPr lang="en-US" sz="2800" dirty="0" smtClean="0">
                <a:latin typeface="Calibri" pitchFamily="34" charset="0"/>
              </a:rPr>
              <a:t>  There are no right or wrong solutions only good and</a:t>
            </a:r>
          </a:p>
          <a:p>
            <a:r>
              <a:rPr lang="en-US" sz="2800" dirty="0" smtClean="0">
                <a:latin typeface="Calibri" pitchFamily="34" charset="0"/>
              </a:rPr>
              <a:t>    poor choices </a:t>
            </a:r>
            <a:endParaRPr lang="en-US" sz="2800" dirty="0">
              <a:latin typeface="Calibri" pitchFamily="34" charset="0"/>
            </a:endParaRPr>
          </a:p>
        </p:txBody>
      </p:sp>
      <p:sp>
        <p:nvSpPr>
          <p:cNvPr id="3" name="Rectangle 2"/>
          <p:cNvSpPr/>
          <p:nvPr/>
        </p:nvSpPr>
        <p:spPr>
          <a:xfrm>
            <a:off x="1686701" y="457200"/>
            <a:ext cx="5650201" cy="523220"/>
          </a:xfrm>
          <a:prstGeom prst="rect">
            <a:avLst/>
          </a:prstGeom>
        </p:spPr>
        <p:txBody>
          <a:bodyPr wrap="none">
            <a:spAutoFit/>
          </a:bodyPr>
          <a:lstStyle/>
          <a:p>
            <a:pPr algn="ctr"/>
            <a:r>
              <a:rPr lang="en-US" sz="2800" b="1" dirty="0" smtClean="0">
                <a:latin typeface="Calibri" pitchFamily="34" charset="0"/>
              </a:rPr>
              <a:t>Project and Problem Based Learning </a:t>
            </a:r>
            <a:endParaRPr lang="en-US" sz="2800" b="1" dirty="0">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524000"/>
            <a:ext cx="8458200" cy="3970318"/>
          </a:xfrm>
          <a:prstGeom prst="rect">
            <a:avLst/>
          </a:prstGeom>
        </p:spPr>
        <p:txBody>
          <a:bodyPr wrap="square">
            <a:spAutoFit/>
          </a:bodyPr>
          <a:lstStyle/>
          <a:p>
            <a:pPr>
              <a:buFont typeface="Arial" charset="0"/>
              <a:buChar char="•"/>
            </a:pPr>
            <a:endParaRPr lang="en-US" sz="2800" dirty="0" smtClean="0">
              <a:latin typeface="Calibri" pitchFamily="34" charset="0"/>
            </a:endParaRPr>
          </a:p>
          <a:p>
            <a:pPr>
              <a:buFont typeface="Arial" charset="0"/>
              <a:buChar char="•"/>
            </a:pPr>
            <a:r>
              <a:rPr lang="en-US" sz="2800" dirty="0" smtClean="0">
                <a:latin typeface="Calibri" pitchFamily="34" charset="0"/>
              </a:rPr>
              <a:t>  Students learn to formulate problem statements, </a:t>
            </a:r>
          </a:p>
          <a:p>
            <a:pPr lvl="1">
              <a:buFont typeface="Arial" charset="0"/>
              <a:buChar char="•"/>
            </a:pPr>
            <a:r>
              <a:rPr lang="en-US" sz="2800" dirty="0" smtClean="0">
                <a:latin typeface="Calibri" pitchFamily="34" charset="0"/>
              </a:rPr>
              <a:t> develop action plans</a:t>
            </a:r>
          </a:p>
          <a:p>
            <a:pPr lvl="1">
              <a:buFont typeface="Arial" charset="0"/>
              <a:buChar char="•"/>
            </a:pPr>
            <a:r>
              <a:rPr lang="en-US" sz="2800" dirty="0" smtClean="0">
                <a:latin typeface="Calibri" pitchFamily="34" charset="0"/>
              </a:rPr>
              <a:t> conduct information searches </a:t>
            </a:r>
          </a:p>
          <a:p>
            <a:pPr lvl="1">
              <a:buFont typeface="Arial" charset="0"/>
              <a:buChar char="•"/>
            </a:pPr>
            <a:r>
              <a:rPr lang="en-US" sz="2800" dirty="0" smtClean="0">
                <a:latin typeface="Calibri" pitchFamily="34" charset="0"/>
              </a:rPr>
              <a:t> analyze and use data</a:t>
            </a:r>
          </a:p>
          <a:p>
            <a:pPr lvl="1">
              <a:buFont typeface="Arial" charset="0"/>
              <a:buChar char="•"/>
            </a:pPr>
            <a:r>
              <a:rPr lang="en-US" sz="2800" dirty="0" smtClean="0">
                <a:latin typeface="Calibri" pitchFamily="34" charset="0"/>
              </a:rPr>
              <a:t> find and apply resources</a:t>
            </a:r>
          </a:p>
          <a:p>
            <a:pPr lvl="1">
              <a:buFont typeface="Arial" charset="0"/>
              <a:buChar char="•"/>
            </a:pPr>
            <a:r>
              <a:rPr lang="en-US" sz="2800" dirty="0" smtClean="0">
                <a:latin typeface="Calibri" pitchFamily="34" charset="0"/>
              </a:rPr>
              <a:t> work collaboratively with others both within and outside the school (beyond the walls of the classroom) </a:t>
            </a:r>
          </a:p>
        </p:txBody>
      </p:sp>
      <p:sp>
        <p:nvSpPr>
          <p:cNvPr id="3" name="Rectangle 2"/>
          <p:cNvSpPr/>
          <p:nvPr/>
        </p:nvSpPr>
        <p:spPr>
          <a:xfrm>
            <a:off x="1447800" y="848380"/>
            <a:ext cx="5650201" cy="523220"/>
          </a:xfrm>
          <a:prstGeom prst="rect">
            <a:avLst/>
          </a:prstGeom>
        </p:spPr>
        <p:txBody>
          <a:bodyPr wrap="none">
            <a:spAutoFit/>
          </a:bodyPr>
          <a:lstStyle/>
          <a:p>
            <a:pPr algn="ctr"/>
            <a:r>
              <a:rPr lang="en-US" sz="2800" b="1" dirty="0" smtClean="0">
                <a:latin typeface="Calibri" pitchFamily="34" charset="0"/>
              </a:rPr>
              <a:t>Project and Problem Based Learning </a:t>
            </a:r>
            <a:endParaRPr lang="en-US" sz="2800" b="1" dirty="0">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4"/>
          <p:cNvSpPr txBox="1">
            <a:spLocks noChangeArrowheads="1"/>
          </p:cNvSpPr>
          <p:nvPr/>
        </p:nvSpPr>
        <p:spPr bwMode="auto">
          <a:xfrm>
            <a:off x="381000" y="304800"/>
            <a:ext cx="8382000" cy="7740581"/>
          </a:xfrm>
          <a:prstGeom prst="rect">
            <a:avLst/>
          </a:prstGeom>
          <a:noFill/>
          <a:ln w="9525">
            <a:noFill/>
            <a:miter lim="800000"/>
            <a:headEnd/>
            <a:tailEnd/>
          </a:ln>
        </p:spPr>
        <p:txBody>
          <a:bodyPr>
            <a:spAutoFit/>
          </a:bodyPr>
          <a:lstStyle/>
          <a:p>
            <a:pPr algn="ctr">
              <a:spcBef>
                <a:spcPct val="50000"/>
              </a:spcBef>
              <a:defRPr/>
            </a:pPr>
            <a:r>
              <a:rPr lang="en-US" sz="2800" b="1" dirty="0" smtClean="0">
                <a:latin typeface="+mj-lt"/>
              </a:rPr>
              <a:t>Problem-Based Learning (PBL) and Technology,  </a:t>
            </a:r>
            <a:r>
              <a:rPr lang="en-US" sz="2800" b="1" dirty="0">
                <a:latin typeface="+mj-lt"/>
              </a:rPr>
              <a:t>at CCTEC </a:t>
            </a:r>
            <a:endParaRPr lang="en-US" sz="2800" b="1" dirty="0" smtClean="0">
              <a:latin typeface="+mj-lt"/>
            </a:endParaRPr>
          </a:p>
          <a:p>
            <a:pPr algn="ctr">
              <a:spcBef>
                <a:spcPct val="50000"/>
              </a:spcBef>
              <a:defRPr/>
            </a:pPr>
            <a:r>
              <a:rPr lang="en-US" sz="2000" b="1" dirty="0" smtClean="0">
                <a:latin typeface="+mj-lt"/>
              </a:rPr>
              <a:t>History and Process </a:t>
            </a:r>
            <a:endParaRPr lang="en-US" sz="2000" b="1" dirty="0">
              <a:latin typeface="+mj-lt"/>
            </a:endParaRPr>
          </a:p>
          <a:p>
            <a:pPr algn="ctr">
              <a:spcBef>
                <a:spcPct val="50000"/>
              </a:spcBef>
              <a:defRPr/>
            </a:pPr>
            <a:endParaRPr lang="en-US" dirty="0">
              <a:latin typeface="+mj-lt"/>
            </a:endParaRPr>
          </a:p>
          <a:p>
            <a:pPr>
              <a:spcBef>
                <a:spcPct val="50000"/>
              </a:spcBef>
              <a:buFontTx/>
              <a:buChar char="•"/>
              <a:defRPr/>
            </a:pPr>
            <a:r>
              <a:rPr lang="en-US" dirty="0" smtClean="0">
                <a:latin typeface="+mj-lt"/>
              </a:rPr>
              <a:t>  Analyze low academic areas of performance </a:t>
            </a:r>
          </a:p>
          <a:p>
            <a:pPr>
              <a:spcBef>
                <a:spcPct val="50000"/>
              </a:spcBef>
              <a:buFontTx/>
              <a:buChar char="•"/>
              <a:defRPr/>
            </a:pPr>
            <a:r>
              <a:rPr lang="en-US" dirty="0" smtClean="0">
                <a:latin typeface="+mj-lt"/>
              </a:rPr>
              <a:t> Core teachers to be trained and form PLC’s or VLC’s</a:t>
            </a:r>
          </a:p>
          <a:p>
            <a:pPr>
              <a:spcBef>
                <a:spcPct val="50000"/>
              </a:spcBef>
              <a:buFontTx/>
              <a:buChar char="•"/>
              <a:defRPr/>
            </a:pPr>
            <a:r>
              <a:rPr lang="en-US" dirty="0" smtClean="0">
                <a:latin typeface="+mj-lt"/>
              </a:rPr>
              <a:t> Recognize the need to integrate and improve math and science performance across the </a:t>
            </a:r>
            <a:r>
              <a:rPr lang="en-US" dirty="0">
                <a:latin typeface="+mj-lt"/>
              </a:rPr>
              <a:t>curriculum</a:t>
            </a:r>
          </a:p>
          <a:p>
            <a:pPr>
              <a:spcBef>
                <a:spcPct val="50000"/>
              </a:spcBef>
              <a:buFont typeface="Arial" pitchFamily="34" charset="0"/>
              <a:buChar char="•"/>
              <a:defRPr/>
            </a:pPr>
            <a:r>
              <a:rPr lang="en-US" dirty="0" smtClean="0">
                <a:latin typeface="+mj-lt"/>
              </a:rPr>
              <a:t> Focus on Problem Based Learning as an integral part of the Improvement </a:t>
            </a:r>
            <a:r>
              <a:rPr lang="en-US" dirty="0">
                <a:latin typeface="+mj-lt"/>
              </a:rPr>
              <a:t>plan </a:t>
            </a:r>
            <a:endParaRPr lang="en-US" dirty="0" smtClean="0">
              <a:latin typeface="+mj-lt"/>
            </a:endParaRPr>
          </a:p>
          <a:p>
            <a:pPr lvl="1">
              <a:spcBef>
                <a:spcPct val="50000"/>
              </a:spcBef>
              <a:buFont typeface="Arial" pitchFamily="34" charset="0"/>
              <a:buChar char="•"/>
              <a:defRPr/>
            </a:pPr>
            <a:r>
              <a:rPr lang="en-US" dirty="0" smtClean="0">
                <a:latin typeface="+mj-lt"/>
              </a:rPr>
              <a:t> Real-world situations using a Problem-Based Learning approach and  technology using the school and the surrounding area as the learning laboratory</a:t>
            </a:r>
          </a:p>
          <a:p>
            <a:pPr lvl="1">
              <a:spcBef>
                <a:spcPct val="50000"/>
              </a:spcBef>
              <a:buFont typeface="Arial" pitchFamily="34" charset="0"/>
              <a:buChar char="•"/>
              <a:defRPr/>
            </a:pPr>
            <a:r>
              <a:rPr lang="en-US" dirty="0" smtClean="0">
                <a:latin typeface="+mj-lt"/>
              </a:rPr>
              <a:t> Raise interest  and  relevance for students</a:t>
            </a:r>
          </a:p>
          <a:p>
            <a:pPr lvl="1">
              <a:spcBef>
                <a:spcPct val="50000"/>
              </a:spcBef>
              <a:defRPr/>
            </a:pPr>
            <a:endParaRPr lang="en-US" dirty="0">
              <a:latin typeface="+mj-lt"/>
            </a:endParaRPr>
          </a:p>
          <a:p>
            <a:pPr>
              <a:spcBef>
                <a:spcPct val="50000"/>
              </a:spcBef>
              <a:defRPr/>
            </a:pPr>
            <a:endParaRPr lang="en-US" dirty="0"/>
          </a:p>
          <a:p>
            <a:pPr>
              <a:spcBef>
                <a:spcPct val="50000"/>
              </a:spcBef>
              <a:defRPr/>
            </a:pPr>
            <a:endParaRPr lang="en-US" dirty="0"/>
          </a:p>
          <a:p>
            <a:pPr>
              <a:spcBef>
                <a:spcPct val="50000"/>
              </a:spcBef>
              <a:defRPr/>
            </a:pPr>
            <a:endParaRPr lang="en-US" dirty="0"/>
          </a:p>
          <a:p>
            <a:pPr>
              <a:spcBef>
                <a:spcPct val="50000"/>
              </a:spcBef>
              <a:defRPr/>
            </a:pP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362">
                                            <p:txEl>
                                              <p:pRg st="3" end="3"/>
                                            </p:txEl>
                                          </p:spTgt>
                                        </p:tgtEl>
                                        <p:attrNameLst>
                                          <p:attrName>style.visibility</p:attrName>
                                        </p:attrNameLst>
                                      </p:cBhvr>
                                      <p:to>
                                        <p:strVal val="visible"/>
                                      </p:to>
                                    </p:set>
                                    <p:anim calcmode="lin" valueType="num">
                                      <p:cBhvr additive="base">
                                        <p:cTn id="7" dur="500" fill="hold"/>
                                        <p:tgtEl>
                                          <p:spTgt spid="15362">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362">
                                            <p:txEl>
                                              <p:pRg st="4" end="4"/>
                                            </p:txEl>
                                          </p:spTgt>
                                        </p:tgtEl>
                                        <p:attrNameLst>
                                          <p:attrName>style.visibility</p:attrName>
                                        </p:attrNameLst>
                                      </p:cBhvr>
                                      <p:to>
                                        <p:strVal val="visible"/>
                                      </p:to>
                                    </p:set>
                                    <p:anim calcmode="lin" valueType="num">
                                      <p:cBhvr additive="base">
                                        <p:cTn id="13" dur="500" fill="hold"/>
                                        <p:tgtEl>
                                          <p:spTgt spid="15362">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36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362">
                                            <p:txEl>
                                              <p:pRg st="5" end="5"/>
                                            </p:txEl>
                                          </p:spTgt>
                                        </p:tgtEl>
                                        <p:attrNameLst>
                                          <p:attrName>style.visibility</p:attrName>
                                        </p:attrNameLst>
                                      </p:cBhvr>
                                      <p:to>
                                        <p:strVal val="visible"/>
                                      </p:to>
                                    </p:set>
                                    <p:anim calcmode="lin" valueType="num">
                                      <p:cBhvr additive="base">
                                        <p:cTn id="19" dur="500" fill="hold"/>
                                        <p:tgtEl>
                                          <p:spTgt spid="15362">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36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5362">
                                            <p:txEl>
                                              <p:pRg st="6" end="6"/>
                                            </p:txEl>
                                          </p:spTgt>
                                        </p:tgtEl>
                                        <p:attrNameLst>
                                          <p:attrName>style.visibility</p:attrName>
                                        </p:attrNameLst>
                                      </p:cBhvr>
                                      <p:to>
                                        <p:strVal val="visible"/>
                                      </p:to>
                                    </p:set>
                                    <p:anim calcmode="lin" valueType="num">
                                      <p:cBhvr additive="base">
                                        <p:cTn id="25" dur="500" fill="hold"/>
                                        <p:tgtEl>
                                          <p:spTgt spid="15362">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36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5362">
                                            <p:txEl>
                                              <p:pRg st="7" end="7"/>
                                            </p:txEl>
                                          </p:spTgt>
                                        </p:tgtEl>
                                        <p:attrNameLst>
                                          <p:attrName>style.visibility</p:attrName>
                                        </p:attrNameLst>
                                      </p:cBhvr>
                                      <p:to>
                                        <p:strVal val="visible"/>
                                      </p:to>
                                    </p:set>
                                    <p:anim calcmode="lin" valueType="num">
                                      <p:cBhvr additive="base">
                                        <p:cTn id="31" dur="500" fill="hold"/>
                                        <p:tgtEl>
                                          <p:spTgt spid="15362">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536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5362">
                                            <p:txEl>
                                              <p:pRg st="8" end="8"/>
                                            </p:txEl>
                                          </p:spTgt>
                                        </p:tgtEl>
                                        <p:attrNameLst>
                                          <p:attrName>style.visibility</p:attrName>
                                        </p:attrNameLst>
                                      </p:cBhvr>
                                      <p:to>
                                        <p:strVal val="visible"/>
                                      </p:to>
                                    </p:set>
                                    <p:anim calcmode="lin" valueType="num">
                                      <p:cBhvr additive="base">
                                        <p:cTn id="37" dur="500" fill="hold"/>
                                        <p:tgtEl>
                                          <p:spTgt spid="15362">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536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3"/>
          <p:cNvSpPr txBox="1">
            <a:spLocks noChangeArrowheads="1"/>
          </p:cNvSpPr>
          <p:nvPr/>
        </p:nvSpPr>
        <p:spPr bwMode="auto">
          <a:xfrm>
            <a:off x="533400" y="533400"/>
            <a:ext cx="8229600" cy="5847755"/>
          </a:xfrm>
          <a:prstGeom prst="rect">
            <a:avLst/>
          </a:prstGeom>
          <a:noFill/>
          <a:ln w="9525">
            <a:noFill/>
            <a:miter lim="800000"/>
            <a:headEnd/>
            <a:tailEnd/>
          </a:ln>
        </p:spPr>
        <p:txBody>
          <a:bodyPr>
            <a:spAutoFit/>
          </a:bodyPr>
          <a:lstStyle/>
          <a:p>
            <a:pPr algn="ctr"/>
            <a:r>
              <a:rPr lang="en-US" sz="3200" b="1" dirty="0">
                <a:latin typeface="Calibri" pitchFamily="34" charset="0"/>
              </a:rPr>
              <a:t>Project and Problem Based Learning </a:t>
            </a:r>
          </a:p>
          <a:p>
            <a:endParaRPr lang="en-US" dirty="0">
              <a:latin typeface="Calibri" pitchFamily="34" charset="0"/>
            </a:endParaRPr>
          </a:p>
          <a:p>
            <a:pPr>
              <a:buFont typeface="Arial" charset="0"/>
              <a:buChar char="•"/>
            </a:pPr>
            <a:endParaRPr lang="en-US" dirty="0">
              <a:latin typeface="Calibri" pitchFamily="34" charset="0"/>
            </a:endParaRPr>
          </a:p>
          <a:p>
            <a:pPr>
              <a:buFont typeface="Arial" charset="0"/>
              <a:buChar char="•"/>
            </a:pPr>
            <a:r>
              <a:rPr lang="en-US" dirty="0">
                <a:latin typeface="Calibri" pitchFamily="34" charset="0"/>
              </a:rPr>
              <a:t>   </a:t>
            </a:r>
            <a:r>
              <a:rPr lang="en-US" sz="2800" dirty="0">
                <a:latin typeface="Calibri" pitchFamily="34" charset="0"/>
              </a:rPr>
              <a:t>Is student centered and teacher facilitated. Students </a:t>
            </a:r>
            <a:endParaRPr lang="en-US" sz="2800" dirty="0" smtClean="0">
              <a:latin typeface="Calibri" pitchFamily="34" charset="0"/>
            </a:endParaRPr>
          </a:p>
          <a:p>
            <a:r>
              <a:rPr lang="en-US" sz="2800" dirty="0" smtClean="0">
                <a:latin typeface="Calibri" pitchFamily="34" charset="0"/>
              </a:rPr>
              <a:t>   take </a:t>
            </a:r>
            <a:r>
              <a:rPr lang="en-US" sz="2800" dirty="0">
                <a:latin typeface="Calibri" pitchFamily="34" charset="0"/>
              </a:rPr>
              <a:t>the lead in planning, </a:t>
            </a:r>
            <a:r>
              <a:rPr lang="en-US" sz="2800" dirty="0" smtClean="0">
                <a:latin typeface="Calibri" pitchFamily="34" charset="0"/>
              </a:rPr>
              <a:t>directing</a:t>
            </a:r>
            <a:r>
              <a:rPr lang="en-US" sz="2800" dirty="0">
                <a:latin typeface="Calibri" pitchFamily="34" charset="0"/>
              </a:rPr>
              <a:t>, tacking and </a:t>
            </a:r>
            <a:r>
              <a:rPr lang="en-US" sz="2800" dirty="0" smtClean="0">
                <a:latin typeface="Calibri" pitchFamily="34" charset="0"/>
              </a:rPr>
              <a:t>    </a:t>
            </a:r>
          </a:p>
          <a:p>
            <a:r>
              <a:rPr lang="en-US" sz="2800" dirty="0" smtClean="0">
                <a:latin typeface="Calibri" pitchFamily="34" charset="0"/>
              </a:rPr>
              <a:t>   completing </a:t>
            </a:r>
            <a:r>
              <a:rPr lang="en-US" sz="2800" dirty="0">
                <a:latin typeface="Calibri" pitchFamily="34" charset="0"/>
              </a:rPr>
              <a:t>their work</a:t>
            </a:r>
          </a:p>
          <a:p>
            <a:pPr>
              <a:buFont typeface="Arial" charset="0"/>
              <a:buChar char="•"/>
            </a:pPr>
            <a:endParaRPr lang="en-US" sz="2800" dirty="0">
              <a:latin typeface="Calibri" pitchFamily="34" charset="0"/>
            </a:endParaRPr>
          </a:p>
          <a:p>
            <a:pPr>
              <a:buFont typeface="Arial" charset="0"/>
              <a:buChar char="•"/>
            </a:pPr>
            <a:r>
              <a:rPr lang="en-US" sz="2800" dirty="0">
                <a:latin typeface="Calibri" pitchFamily="34" charset="0"/>
              </a:rPr>
              <a:t>   Helps students connect new information  to </a:t>
            </a:r>
            <a:endParaRPr lang="en-US" sz="2800" dirty="0" smtClean="0">
              <a:latin typeface="Calibri" pitchFamily="34" charset="0"/>
            </a:endParaRPr>
          </a:p>
          <a:p>
            <a:r>
              <a:rPr lang="en-US" sz="2800" dirty="0" smtClean="0">
                <a:latin typeface="Calibri" pitchFamily="34" charset="0"/>
              </a:rPr>
              <a:t>     concepts </a:t>
            </a:r>
            <a:r>
              <a:rPr lang="en-US" sz="2800" dirty="0">
                <a:latin typeface="Calibri" pitchFamily="34" charset="0"/>
              </a:rPr>
              <a:t>they already know</a:t>
            </a:r>
          </a:p>
          <a:p>
            <a:pPr>
              <a:buFont typeface="Arial" charset="0"/>
              <a:buChar char="•"/>
            </a:pPr>
            <a:endParaRPr lang="en-US" sz="2800" dirty="0">
              <a:latin typeface="Calibri" pitchFamily="34" charset="0"/>
            </a:endParaRPr>
          </a:p>
          <a:p>
            <a:pPr>
              <a:buFont typeface="Arial" charset="0"/>
              <a:buChar char="•"/>
            </a:pPr>
            <a:r>
              <a:rPr lang="en-US" sz="2800" dirty="0">
                <a:latin typeface="Calibri" pitchFamily="34" charset="0"/>
              </a:rPr>
              <a:t>   Is often used as an engagement tool connecting  </a:t>
            </a:r>
            <a:endParaRPr lang="en-US" sz="2800" dirty="0" smtClean="0">
              <a:latin typeface="Calibri" pitchFamily="34" charset="0"/>
            </a:endParaRPr>
          </a:p>
          <a:p>
            <a:r>
              <a:rPr lang="en-US" sz="2800" dirty="0" smtClean="0">
                <a:latin typeface="Calibri" pitchFamily="34" charset="0"/>
              </a:rPr>
              <a:t>     relevance </a:t>
            </a:r>
            <a:r>
              <a:rPr lang="en-US" sz="2800" dirty="0">
                <a:latin typeface="Calibri" pitchFamily="34" charset="0"/>
              </a:rPr>
              <a:t>to content and other </a:t>
            </a:r>
            <a:r>
              <a:rPr lang="en-US" sz="2800" dirty="0" smtClean="0">
                <a:latin typeface="Calibri" pitchFamily="34" charset="0"/>
              </a:rPr>
              <a:t>skills</a:t>
            </a:r>
            <a:endParaRPr lang="en-US" sz="2800" dirty="0">
              <a:latin typeface="Calibri" pitchFamily="34" charset="0"/>
            </a:endParaRPr>
          </a:p>
          <a:p>
            <a:pPr>
              <a:buFont typeface="Arial" charset="0"/>
              <a:buChar char="•"/>
            </a:pPr>
            <a:endParaRPr lang="en-US" dirty="0">
              <a:latin typeface="Calibri" pitchFamily="34" charset="0"/>
            </a:endParaRPr>
          </a:p>
          <a:p>
            <a:pPr>
              <a:buFont typeface="Arial" charset="0"/>
              <a:buChar char="•"/>
            </a:pPr>
            <a:endParaRPr lang="en-US" dirty="0">
              <a:latin typeface="Calibri" pitchFamily="34" charset="0"/>
            </a:endParaRPr>
          </a:p>
          <a:p>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752600"/>
            <a:ext cx="8305800" cy="3539430"/>
          </a:xfrm>
          <a:prstGeom prst="rect">
            <a:avLst/>
          </a:prstGeom>
        </p:spPr>
        <p:txBody>
          <a:bodyPr wrap="square">
            <a:spAutoFit/>
          </a:bodyPr>
          <a:lstStyle/>
          <a:p>
            <a:pPr>
              <a:buFont typeface="Arial" charset="0"/>
              <a:buChar char="•"/>
            </a:pPr>
            <a:r>
              <a:rPr lang="en-US" sz="2800" dirty="0" smtClean="0">
                <a:latin typeface="Calibri" pitchFamily="34" charset="0"/>
              </a:rPr>
              <a:t>  </a:t>
            </a:r>
            <a:r>
              <a:rPr lang="en-US" sz="3200" dirty="0" smtClean="0">
                <a:latin typeface="Calibri" pitchFamily="34" charset="0"/>
              </a:rPr>
              <a:t>Is standards based, but not all of the standards </a:t>
            </a:r>
          </a:p>
          <a:p>
            <a:r>
              <a:rPr lang="en-US" sz="3200" dirty="0" smtClean="0">
                <a:latin typeface="Calibri" pitchFamily="34" charset="0"/>
              </a:rPr>
              <a:t>   may be completely known at first</a:t>
            </a:r>
          </a:p>
          <a:p>
            <a:pPr>
              <a:buFont typeface="Arial" charset="0"/>
              <a:buChar char="•"/>
            </a:pPr>
            <a:endParaRPr lang="en-US" sz="3200" dirty="0" smtClean="0">
              <a:latin typeface="Calibri" pitchFamily="34" charset="0"/>
            </a:endParaRPr>
          </a:p>
          <a:p>
            <a:pPr>
              <a:buFont typeface="Arial" charset="0"/>
              <a:buChar char="•"/>
            </a:pPr>
            <a:r>
              <a:rPr lang="en-US" sz="3200" dirty="0" smtClean="0">
                <a:latin typeface="Calibri" pitchFamily="34" charset="0"/>
              </a:rPr>
              <a:t>   The teacher must be willing to work with a </a:t>
            </a:r>
          </a:p>
          <a:p>
            <a:r>
              <a:rPr lang="en-US" sz="3200" dirty="0" smtClean="0">
                <a:latin typeface="Calibri" pitchFamily="34" charset="0"/>
              </a:rPr>
              <a:t>     degree of vagueness and uncertainty</a:t>
            </a:r>
          </a:p>
          <a:p>
            <a:endParaRPr lang="en-US" sz="3200" dirty="0" smtClean="0">
              <a:latin typeface="Calibri" pitchFamily="34" charset="0"/>
            </a:endParaRPr>
          </a:p>
          <a:p>
            <a:pPr>
              <a:buFont typeface="Arial" charset="0"/>
              <a:buChar char="•"/>
            </a:pPr>
            <a:r>
              <a:rPr lang="en-US" sz="3200" dirty="0" smtClean="0">
                <a:latin typeface="Calibri" pitchFamily="34" charset="0"/>
              </a:rPr>
              <a:t>   Integrates web 2.0 technologies </a:t>
            </a:r>
            <a:endParaRPr lang="en-US" sz="2800" dirty="0"/>
          </a:p>
        </p:txBody>
      </p:sp>
      <p:sp>
        <p:nvSpPr>
          <p:cNvPr id="3" name="Rectangle 2"/>
          <p:cNvSpPr/>
          <p:nvPr/>
        </p:nvSpPr>
        <p:spPr>
          <a:xfrm>
            <a:off x="1295400" y="533400"/>
            <a:ext cx="7162800" cy="584775"/>
          </a:xfrm>
          <a:prstGeom prst="rect">
            <a:avLst/>
          </a:prstGeom>
        </p:spPr>
        <p:txBody>
          <a:bodyPr wrap="square">
            <a:spAutoFit/>
          </a:bodyPr>
          <a:lstStyle/>
          <a:p>
            <a:pPr algn="ctr"/>
            <a:r>
              <a:rPr lang="en-US" sz="3200" b="1" dirty="0" smtClean="0">
                <a:latin typeface="Calibri" pitchFamily="34" charset="0"/>
              </a:rPr>
              <a:t>Project and Problem Based Learning </a:t>
            </a:r>
            <a:endParaRPr lang="en-US" sz="3200" b="1" dirty="0">
              <a:latin typeface="Calibri"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533400"/>
            <a:ext cx="9144000" cy="5139869"/>
          </a:xfrm>
          <a:prstGeom prst="rect">
            <a:avLst/>
          </a:prstGeom>
          <a:noFill/>
        </p:spPr>
        <p:txBody>
          <a:bodyPr wrap="square" rtlCol="0">
            <a:spAutoFit/>
          </a:bodyPr>
          <a:lstStyle/>
          <a:p>
            <a:pPr algn="ctr"/>
            <a:r>
              <a:rPr lang="en-US" sz="3600" b="1" dirty="0" smtClean="0"/>
              <a:t>PBL Scenario Examples</a:t>
            </a:r>
          </a:p>
          <a:p>
            <a:pPr algn="ctr"/>
            <a:endParaRPr lang="en-US" sz="3200" b="1" dirty="0" smtClean="0"/>
          </a:p>
          <a:p>
            <a:r>
              <a:rPr lang="en-US" dirty="0" smtClean="0"/>
              <a:t> </a:t>
            </a:r>
          </a:p>
          <a:p>
            <a:pPr algn="ctr"/>
            <a:r>
              <a:rPr lang="en-US" sz="2800" dirty="0" smtClean="0"/>
              <a:t>Haddon Heights has recently had a forest fire. 5000 square feet of forest have burned to the ground. The townsfolk have taken a vote and decided that, to put this recently cleared area to best use, they are going to create a new recreational facility. This facility will cater to children ages 9-18, because the current park is made for early childhood students. Your job is to design this new facility. </a:t>
            </a:r>
          </a:p>
          <a:p>
            <a:pPr algn="ctr"/>
            <a:r>
              <a:rPr lang="en-US" sz="2800" dirty="0" smtClean="0"/>
              <a:t>Rowan SJMP </a:t>
            </a:r>
            <a:r>
              <a:rPr lang="en-US" sz="2800" b="1" dirty="0" smtClean="0"/>
              <a:t>6</a:t>
            </a:r>
            <a:r>
              <a:rPr lang="en-US" sz="2800" b="1" baseline="30000" dirty="0" smtClean="0"/>
              <a:t>th</a:t>
            </a:r>
            <a:r>
              <a:rPr lang="en-US" sz="2800" b="1" dirty="0" smtClean="0"/>
              <a:t> Grade, Math</a:t>
            </a:r>
            <a:endParaRPr lang="en-US" sz="2800"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533400"/>
            <a:ext cx="9144000" cy="4893647"/>
          </a:xfrm>
          <a:prstGeom prst="rect">
            <a:avLst/>
          </a:prstGeom>
          <a:noFill/>
        </p:spPr>
        <p:txBody>
          <a:bodyPr wrap="square" rtlCol="0">
            <a:spAutoFit/>
          </a:bodyPr>
          <a:lstStyle/>
          <a:p>
            <a:pPr algn="ctr"/>
            <a:r>
              <a:rPr lang="en-US" sz="3600" b="1" dirty="0" smtClean="0"/>
              <a:t>PBL Scenario Examples</a:t>
            </a:r>
            <a:endParaRPr lang="en-US" dirty="0" smtClean="0"/>
          </a:p>
          <a:p>
            <a:pPr algn="ctr"/>
            <a:r>
              <a:rPr lang="en-US" sz="3600" dirty="0" smtClean="0"/>
              <a:t> </a:t>
            </a:r>
            <a:r>
              <a:rPr lang="en-US" sz="2400" dirty="0" smtClean="0"/>
              <a:t>You are the curator for the Philadelphia Museum of Art.  The National Treasure has just been found!  Your job is to design a room in the museum that will display all of the artifacts.  The area of the room is 450 square feet. What shape, length, and width should the room be?  You need to present the floor plan model to the owners (teacher and class) of the museum by Friday.  Your presentation can be in any format you would like to use.</a:t>
            </a:r>
          </a:p>
          <a:p>
            <a:pPr algn="ctr"/>
            <a:endParaRPr lang="en-US" sz="2400" dirty="0" smtClean="0"/>
          </a:p>
          <a:p>
            <a:pPr algn="ctr"/>
            <a:r>
              <a:rPr lang="en-US" sz="2400" dirty="0" smtClean="0"/>
              <a:t> Rowan SJMP </a:t>
            </a:r>
            <a:r>
              <a:rPr lang="en-US" sz="2400" b="1" dirty="0" smtClean="0"/>
              <a:t>Grade 5 and Grade 3 – Social Studies, Language Arts, Math, and Art</a:t>
            </a:r>
            <a:endParaRPr lang="en-US"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28600"/>
            <a:ext cx="9144000" cy="6247864"/>
          </a:xfrm>
          <a:prstGeom prst="rect">
            <a:avLst/>
          </a:prstGeom>
          <a:noFill/>
        </p:spPr>
        <p:txBody>
          <a:bodyPr wrap="square" rtlCol="0">
            <a:spAutoFit/>
          </a:bodyPr>
          <a:lstStyle/>
          <a:p>
            <a:pPr algn="ctr"/>
            <a:endParaRPr lang="en-US" sz="2000" b="1" dirty="0" smtClean="0"/>
          </a:p>
          <a:p>
            <a:pPr algn="ctr"/>
            <a:endParaRPr lang="en-US" sz="2000" b="1" dirty="0" smtClean="0"/>
          </a:p>
          <a:p>
            <a:pPr algn="ctr"/>
            <a:r>
              <a:rPr lang="en-US" sz="2000" b="1" dirty="0" smtClean="0"/>
              <a:t> </a:t>
            </a:r>
            <a:r>
              <a:rPr lang="en-US" sz="2000" dirty="0" smtClean="0"/>
              <a:t>It is April 1, 2008 and you wake up feeling groggy from the night before.  You did not sleep very well.  You stagger downstairs into the kitchen and get a bowl out of the cabinet.  As you reach for the Fruit Loops you realize there is an empty box.  So you go upstairs to ask your mother where there is another box and find an empty bed.  Your parents are nowhere in sight.  However, on their bed there is a note that said, “Lauren and Matthew, Mom and Dad had to go on a TOP SECRET mission.  No one can know we are gone.  We have left you $3,000.00 cash in the freezer to pay the monthly bills and take care of yourselves for the month.  We will be back on May 1, 2008.  Remember, you cannot tell anyone and if you have any questions, you can only call us once and ask two questions.  We love you very much and can’t wait to see you.  Love, Mom and Dad” </a:t>
            </a:r>
          </a:p>
          <a:p>
            <a:pPr algn="ctr"/>
            <a:r>
              <a:rPr lang="en-US" sz="2000" b="1" dirty="0" smtClean="0"/>
              <a:t>What are you going to do?</a:t>
            </a:r>
            <a:endParaRPr lang="en-US" sz="2000" dirty="0" smtClean="0"/>
          </a:p>
          <a:p>
            <a:pPr algn="ctr"/>
            <a:r>
              <a:rPr lang="en-US" sz="2000" b="1" dirty="0" smtClean="0"/>
              <a:t>Rowan SJMP, Grade 3 - 5 Mathematics</a:t>
            </a:r>
            <a:endParaRPr lang="en-US" sz="2000" dirty="0" smtClean="0"/>
          </a:p>
          <a:p>
            <a:pPr algn="ctr"/>
            <a:endParaRPr lang="en-US" sz="2000" b="1" dirty="0" smtClean="0"/>
          </a:p>
          <a:p>
            <a:pPr algn="ctr"/>
            <a:r>
              <a:rPr lang="en-US" sz="2000" dirty="0" smtClean="0"/>
              <a:t> </a:t>
            </a:r>
          </a:p>
          <a:p>
            <a:pPr algn="ctr"/>
            <a:r>
              <a:rPr lang="en-US" sz="2000" dirty="0" smtClean="0"/>
              <a:t>  </a:t>
            </a:r>
            <a:endParaRPr lang="en-US" sz="2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1905000"/>
            <a:ext cx="8153400" cy="3046988"/>
          </a:xfrm>
          <a:prstGeom prst="rect">
            <a:avLst/>
          </a:prstGeom>
          <a:noFill/>
        </p:spPr>
        <p:txBody>
          <a:bodyPr wrap="square" rtlCol="0">
            <a:spAutoFit/>
          </a:bodyPr>
          <a:lstStyle/>
          <a:p>
            <a:pPr algn="ctr"/>
            <a:r>
              <a:rPr lang="en-US" sz="3200" b="1" dirty="0" smtClean="0"/>
              <a:t>Develop, design, and demonstrate the feasibility of a self-contained, self-sustaining human community in a place that is not yet considered habitable</a:t>
            </a:r>
            <a:r>
              <a:rPr lang="en-US" sz="3200" dirty="0" smtClean="0"/>
              <a:t>.</a:t>
            </a:r>
          </a:p>
          <a:p>
            <a:pPr algn="ctr"/>
            <a:r>
              <a:rPr lang="en-US" sz="3200" dirty="0" smtClean="0"/>
              <a:t> </a:t>
            </a:r>
          </a:p>
          <a:p>
            <a:pPr algn="ctr"/>
            <a:endParaRPr lang="en-US" sz="32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838200"/>
            <a:ext cx="8229600" cy="4524315"/>
          </a:xfrm>
          <a:prstGeom prst="rect">
            <a:avLst/>
          </a:prstGeom>
          <a:noFill/>
        </p:spPr>
        <p:txBody>
          <a:bodyPr wrap="square" rtlCol="0">
            <a:spAutoFit/>
          </a:bodyPr>
          <a:lstStyle/>
          <a:p>
            <a:pPr algn="ctr"/>
            <a:r>
              <a:rPr lang="en-US" sz="3200" dirty="0" smtClean="0"/>
              <a:t>The Caribbean, a region of islands populated by English, French, and Spanish-speaking inhabitants, is the former home of many of our students or their parents.  Our school library does not contain materials that adequately reflect the culture of this region, and you have been asked to submit a plan for remedying this situation.</a:t>
            </a:r>
          </a:p>
          <a:p>
            <a:endParaRPr lang="en-US" sz="32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0" descr="PBL_process.jpg"/>
          <p:cNvPicPr>
            <a:picLocks noChangeAspect="1" noChangeArrowheads="1"/>
          </p:cNvPicPr>
          <p:nvPr/>
        </p:nvPicPr>
        <p:blipFill>
          <a:blip r:embed="rId3" cstate="print"/>
          <a:srcRect/>
          <a:stretch>
            <a:fillRect/>
          </a:stretch>
        </p:blipFill>
        <p:spPr bwMode="auto">
          <a:xfrm>
            <a:off x="914400" y="0"/>
            <a:ext cx="75438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533400"/>
            <a:ext cx="9144000" cy="4985980"/>
          </a:xfrm>
          <a:prstGeom prst="rect">
            <a:avLst/>
          </a:prstGeom>
          <a:noFill/>
        </p:spPr>
        <p:txBody>
          <a:bodyPr wrap="square" rtlCol="0">
            <a:spAutoFit/>
          </a:bodyPr>
          <a:lstStyle/>
          <a:p>
            <a:pPr algn="ctr"/>
            <a:r>
              <a:rPr lang="en-US" sz="3600" b="1" dirty="0" smtClean="0"/>
              <a:t>Time to </a:t>
            </a:r>
            <a:r>
              <a:rPr lang="en-US" sz="3600" b="1" dirty="0" smtClean="0"/>
              <a:t>Design</a:t>
            </a:r>
            <a:r>
              <a:rPr lang="en-US" sz="3600" b="1" dirty="0" smtClean="0"/>
              <a:t>…</a:t>
            </a:r>
            <a:endParaRPr lang="en-US" sz="3600" b="1" dirty="0" smtClean="0"/>
          </a:p>
          <a:p>
            <a:pPr algn="ctr"/>
            <a:endParaRPr lang="en-US" sz="3200" b="1" dirty="0" smtClean="0"/>
          </a:p>
          <a:p>
            <a:r>
              <a:rPr lang="en-US" dirty="0" smtClean="0"/>
              <a:t> </a:t>
            </a:r>
          </a:p>
          <a:p>
            <a:pPr algn="ctr"/>
            <a:r>
              <a:rPr lang="en-US" sz="4400" dirty="0" smtClean="0"/>
              <a:t> </a:t>
            </a:r>
            <a:r>
              <a:rPr lang="en-US" sz="3200" dirty="0" smtClean="0"/>
              <a:t> New Jersey Department of Education (</a:t>
            </a:r>
            <a:r>
              <a:rPr lang="en-US" sz="3200" dirty="0" err="1" smtClean="0"/>
              <a:t>DoE</a:t>
            </a:r>
            <a:r>
              <a:rPr lang="en-US" sz="3200" dirty="0" smtClean="0"/>
              <a:t>) would like to design a classroom of the future and has selected this group </a:t>
            </a:r>
          </a:p>
          <a:p>
            <a:pPr algn="ctr"/>
            <a:r>
              <a:rPr lang="en-US" sz="3200" dirty="0" smtClean="0"/>
              <a:t>to create the learning environment.   </a:t>
            </a:r>
          </a:p>
          <a:p>
            <a:pPr algn="ctr"/>
            <a:endParaRPr lang="en-US" sz="3200" dirty="0" smtClean="0"/>
          </a:p>
          <a:p>
            <a:pPr algn="ctr"/>
            <a:r>
              <a:rPr lang="en-US" sz="3200" dirty="0" smtClean="0"/>
              <a:t>What will you do to help the </a:t>
            </a:r>
            <a:r>
              <a:rPr lang="en-US" sz="3200" dirty="0" err="1" smtClean="0"/>
              <a:t>DoE</a:t>
            </a:r>
            <a:r>
              <a:rPr lang="en-US" sz="3200" dirty="0" smtClean="0"/>
              <a:t>?</a:t>
            </a:r>
          </a:p>
          <a:p>
            <a:pPr algn="ctr"/>
            <a:endParaRPr lang="en-US" sz="28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676400"/>
            <a:ext cx="9144000" cy="3662541"/>
          </a:xfrm>
          <a:prstGeom prst="rect">
            <a:avLst/>
          </a:prstGeom>
          <a:noFill/>
        </p:spPr>
        <p:txBody>
          <a:bodyPr wrap="square" rtlCol="0">
            <a:spAutoFit/>
          </a:bodyPr>
          <a:lstStyle/>
          <a:p>
            <a:pPr algn="ctr"/>
            <a:r>
              <a:rPr lang="en-US" sz="4000" b="1" dirty="0" smtClean="0"/>
              <a:t>PBL for Teachers wiki</a:t>
            </a:r>
          </a:p>
          <a:p>
            <a:pPr algn="ctr"/>
            <a:endParaRPr lang="en-US" sz="3200" dirty="0" smtClean="0"/>
          </a:p>
          <a:p>
            <a:pPr algn="ctr"/>
            <a:r>
              <a:rPr lang="en-US" sz="3200" dirty="0" smtClean="0"/>
              <a:t>CCTEC Wiki</a:t>
            </a:r>
          </a:p>
          <a:p>
            <a:pPr algn="ctr"/>
            <a:r>
              <a:rPr lang="en-US" sz="3200" dirty="0" smtClean="0">
                <a:hlinkClick r:id="rId3"/>
              </a:rPr>
              <a:t>http://cctec-pbl.wikispaces.com/</a:t>
            </a:r>
            <a:r>
              <a:rPr lang="en-US" sz="3200" dirty="0" smtClean="0"/>
              <a:t> </a:t>
            </a:r>
          </a:p>
          <a:p>
            <a:pPr algn="ctr"/>
            <a:endParaRPr lang="en-US" sz="3200" dirty="0" smtClean="0"/>
          </a:p>
          <a:p>
            <a:pPr algn="ctr"/>
            <a:r>
              <a:rPr lang="en-US" sz="3200" dirty="0" smtClean="0">
                <a:hlinkClick r:id="rId4"/>
              </a:rPr>
              <a:t>http://pbl4teachers.wikispaces.com/</a:t>
            </a:r>
            <a:endParaRPr lang="en-US" sz="3200" dirty="0" smtClean="0"/>
          </a:p>
          <a:p>
            <a:pPr algn="ctr"/>
            <a:endParaRPr lang="en-US" sz="32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600200"/>
            <a:ext cx="8305800" cy="4154984"/>
          </a:xfrm>
          <a:prstGeom prst="rect">
            <a:avLst/>
          </a:prstGeom>
        </p:spPr>
        <p:txBody>
          <a:bodyPr wrap="square">
            <a:spAutoFit/>
          </a:bodyPr>
          <a:lstStyle/>
          <a:p>
            <a:pPr>
              <a:spcBef>
                <a:spcPct val="50000"/>
              </a:spcBef>
              <a:defRPr/>
            </a:pPr>
            <a:r>
              <a:rPr lang="en-US" sz="2000" dirty="0" smtClean="0"/>
              <a:t>Professional Development utilizing existing resources of  the school focused on…</a:t>
            </a:r>
          </a:p>
          <a:p>
            <a:pPr>
              <a:spcBef>
                <a:spcPct val="50000"/>
              </a:spcBef>
              <a:defRPr/>
            </a:pPr>
            <a:r>
              <a:rPr lang="en-US" sz="2000" dirty="0" smtClean="0"/>
              <a:t>3 areas</a:t>
            </a:r>
          </a:p>
          <a:p>
            <a:pPr>
              <a:spcBef>
                <a:spcPct val="50000"/>
              </a:spcBef>
              <a:buFontTx/>
              <a:buChar char="•"/>
              <a:defRPr/>
            </a:pPr>
            <a:r>
              <a:rPr lang="en-US" sz="1600" b="1" dirty="0" smtClean="0"/>
              <a:t>Content</a:t>
            </a:r>
          </a:p>
          <a:p>
            <a:pPr>
              <a:spcBef>
                <a:spcPct val="50000"/>
              </a:spcBef>
              <a:buFontTx/>
              <a:buChar char="•"/>
              <a:defRPr/>
            </a:pPr>
            <a:r>
              <a:rPr lang="en-US" sz="1600" b="1" dirty="0" smtClean="0"/>
              <a:t>Pedagogy </a:t>
            </a:r>
          </a:p>
          <a:p>
            <a:pPr>
              <a:spcBef>
                <a:spcPct val="50000"/>
              </a:spcBef>
              <a:buFontTx/>
              <a:buChar char="•"/>
              <a:defRPr/>
            </a:pPr>
            <a:r>
              <a:rPr lang="en-US" sz="1600" b="1" dirty="0" smtClean="0"/>
              <a:t>Assessment </a:t>
            </a:r>
          </a:p>
          <a:p>
            <a:pPr>
              <a:spcBef>
                <a:spcPct val="50000"/>
              </a:spcBef>
              <a:defRPr/>
            </a:pPr>
            <a:r>
              <a:rPr lang="en-US" sz="2000" dirty="0" smtClean="0"/>
              <a:t>Integrating web 2.0 technologies to support the 3 areas </a:t>
            </a:r>
          </a:p>
          <a:p>
            <a:pPr>
              <a:spcBef>
                <a:spcPct val="50000"/>
              </a:spcBef>
              <a:defRPr/>
            </a:pPr>
            <a:r>
              <a:rPr lang="en-US" sz="2400" b="1" dirty="0" smtClean="0"/>
              <a:t>Outcomes</a:t>
            </a:r>
          </a:p>
          <a:p>
            <a:pPr>
              <a:spcBef>
                <a:spcPct val="50000"/>
              </a:spcBef>
              <a:buFontTx/>
              <a:buChar char="•"/>
              <a:defRPr/>
            </a:pPr>
            <a:r>
              <a:rPr lang="en-US" sz="2000" dirty="0" smtClean="0"/>
              <a:t> Developed a portfolio of PBL projects and lessons demonstrating  best practices</a:t>
            </a:r>
            <a:endParaRPr lang="en-US" sz="2000" dirty="0"/>
          </a:p>
        </p:txBody>
      </p:sp>
      <p:sp>
        <p:nvSpPr>
          <p:cNvPr id="3" name="Rectangle 2"/>
          <p:cNvSpPr/>
          <p:nvPr/>
        </p:nvSpPr>
        <p:spPr>
          <a:xfrm>
            <a:off x="1600200" y="304800"/>
            <a:ext cx="6324600" cy="692497"/>
          </a:xfrm>
          <a:prstGeom prst="rect">
            <a:avLst/>
          </a:prstGeom>
        </p:spPr>
        <p:txBody>
          <a:bodyPr wrap="square">
            <a:spAutoFit/>
          </a:bodyPr>
          <a:lstStyle/>
          <a:p>
            <a:pPr algn="ctr">
              <a:spcBef>
                <a:spcPct val="50000"/>
              </a:spcBef>
              <a:defRPr/>
            </a:pPr>
            <a:r>
              <a:rPr lang="en-US" b="1" dirty="0" smtClean="0"/>
              <a:t>Problem-Based Learning (PBL) and Technology,  at CCTEC </a:t>
            </a:r>
          </a:p>
          <a:p>
            <a:pPr algn="ctr">
              <a:spcBef>
                <a:spcPct val="50000"/>
              </a:spcBef>
              <a:defRPr/>
            </a:pPr>
            <a:r>
              <a:rPr lang="en-US" sz="1400" b="1" dirty="0" smtClean="0"/>
              <a:t>History and Process </a:t>
            </a:r>
            <a:endParaRPr lang="en-US" sz="1400"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371600"/>
            <a:ext cx="9144000" cy="4031873"/>
          </a:xfrm>
          <a:prstGeom prst="rect">
            <a:avLst/>
          </a:prstGeom>
        </p:spPr>
        <p:txBody>
          <a:bodyPr wrap="square">
            <a:spAutoFit/>
          </a:bodyPr>
          <a:lstStyle/>
          <a:p>
            <a:pPr algn="ctr">
              <a:buFont typeface="Wingdings" pitchFamily="2" charset="2"/>
              <a:buNone/>
            </a:pPr>
            <a:r>
              <a:rPr lang="en-US" sz="2800" dirty="0" smtClean="0"/>
              <a:t>Ms, McIntyre  introduced a “project” to her students. She plopped a packet of papers on each student’s desk and explained that each student would create a poster about water-borne bacterium and how it can be harmful to humans. The packet included </a:t>
            </a:r>
          </a:p>
          <a:p>
            <a:pPr algn="ctr">
              <a:buFont typeface="Wingdings" pitchFamily="2" charset="2"/>
              <a:buNone/>
            </a:pPr>
            <a:r>
              <a:rPr lang="en-US" sz="2800" dirty="0" smtClean="0"/>
              <a:t>assignment sheets with  due dates and grading policy, a guide for  designing the poster, and a list of websites and books to use. </a:t>
            </a:r>
          </a:p>
        </p:txBody>
      </p:sp>
      <p:sp>
        <p:nvSpPr>
          <p:cNvPr id="6" name="Title 5"/>
          <p:cNvSpPr>
            <a:spLocks noGrp="1"/>
          </p:cNvSpPr>
          <p:nvPr>
            <p:ph type="title"/>
          </p:nvPr>
        </p:nvSpPr>
        <p:spPr/>
        <p:txBody>
          <a:bodyPr/>
          <a:lstStyle/>
          <a:p>
            <a:r>
              <a:rPr lang="en-US" dirty="0" smtClean="0"/>
              <a:t>Product or Process?</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p:txBody>
          <a:bodyPr>
            <a:normAutofit fontScale="97500"/>
          </a:bodyPr>
          <a:lstStyle/>
          <a:p>
            <a:pPr algn="ctr">
              <a:buNone/>
            </a:pPr>
            <a:r>
              <a:rPr lang="en-US" dirty="0" smtClean="0"/>
              <a:t>Giving students a project, that is hands-on, with step by step instructions, designed and guided by the teacher that results in a student produced product.  This process is missing student voice and choice, and may not be authentic or relevant</a:t>
            </a:r>
            <a:endParaRPr lang="en-US" dirty="0"/>
          </a:p>
        </p:txBody>
      </p:sp>
      <p:sp>
        <p:nvSpPr>
          <p:cNvPr id="5" name="Rectangle 4"/>
          <p:cNvSpPr/>
          <p:nvPr/>
        </p:nvSpPr>
        <p:spPr>
          <a:xfrm>
            <a:off x="1143000" y="528350"/>
            <a:ext cx="3296249" cy="584775"/>
          </a:xfrm>
          <a:prstGeom prst="rect">
            <a:avLst/>
          </a:prstGeom>
        </p:spPr>
        <p:txBody>
          <a:bodyPr wrap="square">
            <a:spAutoFit/>
          </a:bodyPr>
          <a:lstStyle/>
          <a:p>
            <a:r>
              <a:rPr lang="en-US" sz="3200" dirty="0" smtClean="0">
                <a:solidFill>
                  <a:prstClr val="black"/>
                </a:solidFill>
              </a:rPr>
              <a:t>PBL is not… </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Font typeface="Wingdings" pitchFamily="2" charset="2"/>
              <a:buNone/>
            </a:pPr>
            <a:r>
              <a:rPr lang="en-US" sz="2800" dirty="0" smtClean="0"/>
              <a:t>Ms, McIntyre  introduced a “project” to her students. She plopped a packet of papers on each student’s desk and explained that each student would create a poster about water-borne bacterium and how it can be harmful to humans. The packet included assignment sheets with  due dates and grading policy, a guide for designing the poster, and a list of websites and books to use. </a:t>
            </a:r>
          </a:p>
          <a:p>
            <a:endParaRPr lang="en-US" sz="2800" dirty="0"/>
          </a:p>
        </p:txBody>
      </p:sp>
      <p:sp>
        <p:nvSpPr>
          <p:cNvPr id="2" name="Title 1"/>
          <p:cNvSpPr>
            <a:spLocks noGrp="1"/>
          </p:cNvSpPr>
          <p:nvPr>
            <p:ph type="title"/>
          </p:nvPr>
        </p:nvSpPr>
        <p:spPr/>
        <p:txBody>
          <a:bodyPr/>
          <a:lstStyle/>
          <a:p>
            <a:r>
              <a:rPr lang="en-US" dirty="0" smtClean="0"/>
              <a:t>Redesign this Project</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1219200"/>
            <a:ext cx="9144000"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Name of Author: </a:t>
            </a:r>
            <a:r>
              <a:rPr kumimoji="0" lang="en-US" sz="2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Carlos Morales</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a:p>
            <a:pPr marR="0" lvl="0" defTabSz="914400" rtl="0" eaLnBrk="0" fontAlgn="base" latinLnBrk="0" hangingPunct="0">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Grade Level and Content Area:  </a:t>
            </a:r>
            <a:r>
              <a:rPr kumimoji="0" lang="en-US" sz="2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11 – 12 grade</a:t>
            </a:r>
          </a:p>
          <a:p>
            <a:pPr marR="0" lvl="0"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a:p>
            <a:pPr marR="0" lvl="0" defTabSz="914400" rtl="0" eaLnBrk="0" fontAlgn="base" latinLnBrk="0" hangingPunct="0">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Relevance:</a:t>
            </a:r>
            <a:r>
              <a:rPr kumimoji="0" lang="en-US" sz="2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The information the students gather through research will provide knowledge on how to reduce energy consumption in their school, home, business, etc.</a:t>
            </a:r>
          </a:p>
          <a:p>
            <a:pPr marR="0" lvl="0"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a:p>
            <a:pPr marR="0" lvl="0" defTabSz="914400" rtl="0" eaLnBrk="0" fontAlgn="base" latinLnBrk="0" hangingPunct="0">
              <a:lnSpc>
                <a:spcPct val="100000"/>
              </a:lnSpc>
              <a:spcBef>
                <a:spcPct val="0"/>
              </a:spcBef>
              <a:spcAft>
                <a:spcPct val="0"/>
              </a:spcAft>
              <a:buClrTx/>
              <a:buSzTx/>
              <a:buFontTx/>
              <a:buNone/>
              <a:tabLst/>
            </a:pPr>
            <a:r>
              <a:rPr kumimoji="0" lang="en-US" sz="2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Scenario</a:t>
            </a:r>
            <a:r>
              <a:rPr kumimoji="0" lang="en-US" sz="2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Nathan’s parent recently bought him a laptop, a gaming desktop, an </a:t>
            </a:r>
            <a:r>
              <a:rPr kumimoji="0" lang="en-US" sz="2200" b="0"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xBox</a:t>
            </a:r>
            <a:r>
              <a:rPr kumimoji="0" lang="en-US" sz="2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and a laptop for each of them. His parents wonder if it’s ok to keep these devices on at all times? </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TextBox 2"/>
          <p:cNvSpPr txBox="1"/>
          <p:nvPr/>
        </p:nvSpPr>
        <p:spPr>
          <a:xfrm>
            <a:off x="533400" y="304800"/>
            <a:ext cx="7467600" cy="523220"/>
          </a:xfrm>
          <a:prstGeom prst="rect">
            <a:avLst/>
          </a:prstGeom>
          <a:noFill/>
        </p:spPr>
        <p:txBody>
          <a:bodyPr wrap="square" rtlCol="0">
            <a:spAutoFit/>
          </a:bodyPr>
          <a:lstStyle/>
          <a:p>
            <a:pPr algn="ctr"/>
            <a:r>
              <a:rPr lang="en-US" sz="2800" dirty="0" smtClean="0"/>
              <a:t>PBL Instructional Designs</a:t>
            </a:r>
            <a:endParaRPr lang="en-US" sz="28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43000"/>
            <a:ext cx="9144000" cy="4801314"/>
          </a:xfrm>
          <a:prstGeom prst="rect">
            <a:avLst/>
          </a:prstGeom>
          <a:noFill/>
        </p:spPr>
        <p:txBody>
          <a:bodyPr wrap="square" rtlCol="0">
            <a:spAutoFit/>
          </a:bodyPr>
          <a:lstStyle/>
          <a:p>
            <a:r>
              <a:rPr lang="en-US" b="1" dirty="0"/>
              <a:t>Name of PBL:  Green Rays</a:t>
            </a:r>
            <a:endParaRPr lang="en-US" dirty="0"/>
          </a:p>
          <a:p>
            <a:r>
              <a:rPr lang="en-US" b="1" dirty="0"/>
              <a:t> </a:t>
            </a:r>
            <a:endParaRPr lang="en-US" dirty="0"/>
          </a:p>
          <a:p>
            <a:r>
              <a:rPr lang="en-US" b="1" dirty="0"/>
              <a:t>Name of Author: Judith </a:t>
            </a:r>
            <a:r>
              <a:rPr lang="en-US" b="1" dirty="0" err="1"/>
              <a:t>Perella-Zirkle</a:t>
            </a:r>
            <a:r>
              <a:rPr lang="en-US" b="1" dirty="0"/>
              <a:t>, M.Ed., CDA, RDA</a:t>
            </a:r>
            <a:endParaRPr lang="en-US" dirty="0"/>
          </a:p>
          <a:p>
            <a:r>
              <a:rPr lang="en-US" b="1" dirty="0"/>
              <a:t> </a:t>
            </a:r>
            <a:endParaRPr lang="en-US" dirty="0"/>
          </a:p>
          <a:p>
            <a:r>
              <a:rPr lang="en-US" b="1" dirty="0"/>
              <a:t>Grade Level and Content Area: 11</a:t>
            </a:r>
            <a:r>
              <a:rPr lang="en-US" b="1" baseline="30000" dirty="0"/>
              <a:t>th</a:t>
            </a:r>
            <a:r>
              <a:rPr lang="en-US" b="1" dirty="0"/>
              <a:t> and 12</a:t>
            </a:r>
            <a:r>
              <a:rPr lang="en-US" b="1" baseline="30000" dirty="0"/>
              <a:t>th</a:t>
            </a:r>
            <a:r>
              <a:rPr lang="en-US" b="1" dirty="0"/>
              <a:t> Grades – Dental Assisting</a:t>
            </a:r>
            <a:endParaRPr lang="en-US" dirty="0"/>
          </a:p>
          <a:p>
            <a:r>
              <a:rPr lang="en-US" b="1" dirty="0"/>
              <a:t> </a:t>
            </a:r>
            <a:endParaRPr lang="en-US" dirty="0"/>
          </a:p>
          <a:p>
            <a:r>
              <a:rPr lang="en-US" i="1" dirty="0" smtClean="0"/>
              <a:t> </a:t>
            </a:r>
            <a:endParaRPr lang="en-US" dirty="0"/>
          </a:p>
          <a:p>
            <a:r>
              <a:rPr lang="en-US" b="1" dirty="0"/>
              <a:t>Relevance:</a:t>
            </a:r>
            <a:r>
              <a:rPr lang="en-US" dirty="0"/>
              <a:t>    By going “green” in the aspect of dental radiology, students will gain a better knowledge of the environmental benefits due to the use of less chemicals and the recycling of lead and silver products. The student will be exposed to safer materials and techniques while in the dental radiology lab. </a:t>
            </a:r>
            <a:r>
              <a:rPr lang="en-US" dirty="0" smtClean="0"/>
              <a:t> </a:t>
            </a:r>
            <a:endParaRPr lang="en-US" dirty="0"/>
          </a:p>
          <a:p>
            <a:r>
              <a:rPr lang="en-US" dirty="0"/>
              <a:t> </a:t>
            </a:r>
          </a:p>
          <a:p>
            <a:r>
              <a:rPr lang="en-US" b="1" dirty="0"/>
              <a:t>The Scenario</a:t>
            </a:r>
            <a:r>
              <a:rPr lang="en-US" dirty="0"/>
              <a:t>:  You were just hired in a local dental clinic and your main priority is to transform the radiology area into a green environment.  The office has both traditional and digital machines and does not plan to transform completely to digital in the near future.  </a:t>
            </a:r>
            <a:r>
              <a:rPr lang="en-US" dirty="0" smtClean="0"/>
              <a:t>Your job </a:t>
            </a:r>
            <a:r>
              <a:rPr lang="en-US" dirty="0"/>
              <a:t>is to ensure that all products and techniques are environmentally friendly.  </a:t>
            </a:r>
          </a:p>
          <a:p>
            <a:endParaRPr lang="en-US" dirty="0"/>
          </a:p>
        </p:txBody>
      </p:sp>
      <p:sp>
        <p:nvSpPr>
          <p:cNvPr id="3" name="Rectangle 2"/>
          <p:cNvSpPr/>
          <p:nvPr/>
        </p:nvSpPr>
        <p:spPr>
          <a:xfrm>
            <a:off x="533400" y="457200"/>
            <a:ext cx="8229600" cy="523220"/>
          </a:xfrm>
          <a:prstGeom prst="rect">
            <a:avLst/>
          </a:prstGeom>
        </p:spPr>
        <p:txBody>
          <a:bodyPr wrap="square">
            <a:spAutoFit/>
          </a:bodyPr>
          <a:lstStyle/>
          <a:p>
            <a:pPr algn="ctr"/>
            <a:r>
              <a:rPr lang="en-US" sz="2800" smtClean="0"/>
              <a:t>PBL </a:t>
            </a:r>
            <a:r>
              <a:rPr lang="en-US" sz="2800" dirty="0" smtClean="0"/>
              <a:t>Instructional Designs</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anim calcmode="lin" valueType="num">
                                      <p:cBhvr>
                                        <p:cTn id="7" dur="3000" fill="hold"/>
                                        <p:tgtEl>
                                          <p:spTgt spid="2">
                                            <p:txEl>
                                              <p:pRg st="7" end="7"/>
                                            </p:txEl>
                                          </p:spTgt>
                                        </p:tgtEl>
                                        <p:attrNameLst>
                                          <p:attrName>ppt_w</p:attrName>
                                        </p:attrNameLst>
                                      </p:cBhvr>
                                      <p:tavLst>
                                        <p:tav tm="0">
                                          <p:val>
                                            <p:strVal val="#ppt_w*0.70"/>
                                          </p:val>
                                        </p:tav>
                                        <p:tav tm="100000">
                                          <p:val>
                                            <p:strVal val="#ppt_w"/>
                                          </p:val>
                                        </p:tav>
                                      </p:tavLst>
                                    </p:anim>
                                    <p:anim calcmode="lin" valueType="num">
                                      <p:cBhvr>
                                        <p:cTn id="8" dur="3000" fill="hold"/>
                                        <p:tgtEl>
                                          <p:spTgt spid="2">
                                            <p:txEl>
                                              <p:pRg st="7" end="7"/>
                                            </p:txEl>
                                          </p:spTgt>
                                        </p:tgtEl>
                                        <p:attrNameLst>
                                          <p:attrName>ppt_h</p:attrName>
                                        </p:attrNameLst>
                                      </p:cBhvr>
                                      <p:tavLst>
                                        <p:tav tm="0">
                                          <p:val>
                                            <p:strVal val="#ppt_h"/>
                                          </p:val>
                                        </p:tav>
                                        <p:tav tm="100000">
                                          <p:val>
                                            <p:strVal val="#ppt_h"/>
                                          </p:val>
                                        </p:tav>
                                      </p:tavLst>
                                    </p:anim>
                                    <p:animEffect transition="in" filter="fade">
                                      <p:cBhvr>
                                        <p:cTn id="9" dur="3000"/>
                                        <p:tgtEl>
                                          <p:spTgt spid="2">
                                            <p:txEl>
                                              <p:pRg st="7" end="7"/>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2">
                                            <p:txEl>
                                              <p:pRg st="9" end="9"/>
                                            </p:txEl>
                                          </p:spTgt>
                                        </p:tgtEl>
                                        <p:attrNameLst>
                                          <p:attrName>style.visibility</p:attrName>
                                        </p:attrNameLst>
                                      </p:cBhvr>
                                      <p:to>
                                        <p:strVal val="visible"/>
                                      </p:to>
                                    </p:set>
                                    <p:anim calcmode="lin" valueType="num">
                                      <p:cBhvr>
                                        <p:cTn id="14" dur="2000" fill="hold"/>
                                        <p:tgtEl>
                                          <p:spTgt spid="2">
                                            <p:txEl>
                                              <p:pRg st="9" end="9"/>
                                            </p:txEl>
                                          </p:spTgt>
                                        </p:tgtEl>
                                        <p:attrNameLst>
                                          <p:attrName>ppt_w</p:attrName>
                                        </p:attrNameLst>
                                      </p:cBhvr>
                                      <p:tavLst>
                                        <p:tav tm="0">
                                          <p:val>
                                            <p:strVal val="#ppt_w*0.70"/>
                                          </p:val>
                                        </p:tav>
                                        <p:tav tm="100000">
                                          <p:val>
                                            <p:strVal val="#ppt_w"/>
                                          </p:val>
                                        </p:tav>
                                      </p:tavLst>
                                    </p:anim>
                                    <p:anim calcmode="lin" valueType="num">
                                      <p:cBhvr>
                                        <p:cTn id="15" dur="2000" fill="hold"/>
                                        <p:tgtEl>
                                          <p:spTgt spid="2">
                                            <p:txEl>
                                              <p:pRg st="9" end="9"/>
                                            </p:txEl>
                                          </p:spTgt>
                                        </p:tgtEl>
                                        <p:attrNameLst>
                                          <p:attrName>ppt_h</p:attrName>
                                        </p:attrNameLst>
                                      </p:cBhvr>
                                      <p:tavLst>
                                        <p:tav tm="0">
                                          <p:val>
                                            <p:strVal val="#ppt_h"/>
                                          </p:val>
                                        </p:tav>
                                        <p:tav tm="100000">
                                          <p:val>
                                            <p:strVal val="#ppt_h"/>
                                          </p:val>
                                        </p:tav>
                                      </p:tavLst>
                                    </p:anim>
                                    <p:animEffect transition="in" filter="fade">
                                      <p:cBhvr>
                                        <p:cTn id="16" dur="20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304800"/>
            <a:ext cx="9144000"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pitchFamily="34" charset="0"/>
                <a:ea typeface="Times New Roman" pitchFamily="18" charset="0"/>
              </a:rPr>
              <a:t>Name of PBL: </a:t>
            </a:r>
            <a:r>
              <a:rPr kumimoji="0" lang="en-US" b="0" i="0" u="none" strike="noStrike" cap="none" normalizeH="0" baseline="0" dirty="0" smtClean="0">
                <a:ln>
                  <a:noFill/>
                </a:ln>
                <a:solidFill>
                  <a:schemeClr val="tx1"/>
                </a:solidFill>
                <a:effectLst/>
                <a:latin typeface="Arial" pitchFamily="34" charset="0"/>
                <a:ea typeface="Times New Roman" pitchFamily="18" charset="0"/>
              </a:rPr>
              <a:t>Low-sodium Meals</a:t>
            </a:r>
            <a:endParaRPr kumimoji="0" lang="en-US"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pitchFamily="34" charset="0"/>
                <a:ea typeface="Times New Roman" pitchFamily="18" charset="0"/>
              </a:rPr>
              <a:t>Name of Author: </a:t>
            </a:r>
            <a:r>
              <a:rPr kumimoji="0" lang="en-US" b="0" i="0" u="none" strike="noStrike" cap="none" normalizeH="0" baseline="0" dirty="0" smtClean="0">
                <a:ln>
                  <a:noFill/>
                </a:ln>
                <a:solidFill>
                  <a:schemeClr val="tx1"/>
                </a:solidFill>
                <a:effectLst/>
                <a:latin typeface="Arial" pitchFamily="34" charset="0"/>
                <a:ea typeface="Times New Roman" pitchFamily="18" charset="0"/>
              </a:rPr>
              <a:t>Valerie Leek</a:t>
            </a:r>
            <a:endParaRPr kumimoji="0" lang="en-US"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pitchFamily="34" charset="0"/>
                <a:ea typeface="Times New Roman" pitchFamily="18" charset="0"/>
              </a:rPr>
              <a:t>Grade Level and Content Area: </a:t>
            </a:r>
            <a:r>
              <a:rPr kumimoji="0" lang="en-US" b="0" i="0" u="none" strike="noStrike" cap="none" normalizeH="0" baseline="0" dirty="0" smtClean="0">
                <a:ln>
                  <a:noFill/>
                </a:ln>
                <a:solidFill>
                  <a:schemeClr val="tx1"/>
                </a:solidFill>
                <a:effectLst/>
                <a:latin typeface="Arial" pitchFamily="34" charset="0"/>
                <a:ea typeface="Times New Roman" pitchFamily="18" charset="0"/>
              </a:rPr>
              <a:t>Grades 11/12 Certified Nurse Aide/Home Health Aide</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ea typeface="Times New Roman" pitchFamily="18" charset="0"/>
            </a:endParaRPr>
          </a:p>
          <a:p>
            <a:r>
              <a:rPr lang="en-US" b="1" dirty="0" smtClean="0"/>
              <a:t>Relevance:</a:t>
            </a:r>
            <a:r>
              <a:rPr lang="en-US" i="1" dirty="0" smtClean="0"/>
              <a:t>   </a:t>
            </a:r>
            <a:endParaRPr lang="en-US" dirty="0" smtClean="0"/>
          </a:p>
          <a:p>
            <a:pPr lvl="0">
              <a:buFont typeface="Arial" pitchFamily="34" charset="0"/>
              <a:buChar char="•"/>
            </a:pPr>
            <a:r>
              <a:rPr lang="en-US" dirty="0" smtClean="0"/>
              <a:t> As primary caretakers in nursing homes, nurse aides must be mindful of the therapeutic diet.</a:t>
            </a:r>
          </a:p>
          <a:p>
            <a:pPr lvl="0">
              <a:buFont typeface="Arial" pitchFamily="34" charset="0"/>
              <a:buChar char="•"/>
            </a:pPr>
            <a:r>
              <a:rPr lang="en-US" dirty="0" smtClean="0"/>
              <a:t> Recognizing foods that are low in sodium is essential when caring for clients with congestive heart failure, renal failure, edema or hypertension. </a:t>
            </a:r>
          </a:p>
          <a:p>
            <a:pPr lvl="0">
              <a:buFont typeface="Arial" pitchFamily="34" charset="0"/>
              <a:buChar char="•"/>
            </a:pPr>
            <a:r>
              <a:rPr lang="en-US" dirty="0" smtClean="0"/>
              <a:t> Mathematical calculation of sodium content by assessment of food labels</a:t>
            </a:r>
          </a:p>
          <a:p>
            <a:pPr lvl="0">
              <a:buFont typeface="Arial" pitchFamily="34" charset="0"/>
              <a:buChar char="•"/>
            </a:pPr>
            <a:endParaRPr lang="en-US" dirty="0" smtClean="0"/>
          </a:p>
          <a:p>
            <a:r>
              <a:rPr lang="en-US" b="1" dirty="0" smtClean="0"/>
              <a:t>The Scenario</a:t>
            </a:r>
            <a:r>
              <a:rPr lang="en-US" dirty="0" smtClean="0"/>
              <a:t>:  The learners are presented with a (recycled and reused )bag of groceries that includes entrees, snacks, and beverages. The learners will be randomly assigned to groups of five and receive their bag of groceries. The assignment will be to “Design a low-sodium meal by choice of foods, calculation of sodium content to keep sodium at less than 4 grams per day for a client with congestive heart failure, Keep in mind this is one meal. Prepare to use technology creatively and in a visually-appealing manner to disseminate this information to other students or used as an educational product for clients. A green-technology approach to materials and technology will be utilized”.</a:t>
            </a:r>
          </a:p>
          <a:p>
            <a:pPr lvl="0"/>
            <a:endParaRPr lang="en-US" dirty="0" smtClean="0"/>
          </a:p>
          <a:p>
            <a:endParaRPr lang="en-US" dirty="0" smtClean="0"/>
          </a:p>
          <a:p>
            <a:endParaRPr kumimoji="0" lang="en-US" b="0" i="0" u="none" strike="noStrike" cap="none" normalizeH="0" baseline="0" dirty="0" smtClean="0">
              <a:ln>
                <a:noFill/>
              </a:ln>
              <a:solidFill>
                <a:schemeClr val="tx1"/>
              </a:solidFill>
              <a:effectLst/>
              <a:latin typeface="Arial" pitchFamily="34" charset="0"/>
            </a:endParaRPr>
          </a:p>
          <a:p>
            <a:endParaRPr kumimoji="0" lang="en-US"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025">
                                            <p:txEl>
                                              <p:pRg st="4" end="4"/>
                                            </p:txEl>
                                          </p:spTgt>
                                        </p:tgtEl>
                                        <p:attrNameLst>
                                          <p:attrName>style.visibility</p:attrName>
                                        </p:attrNameLst>
                                      </p:cBhvr>
                                      <p:to>
                                        <p:strVal val="visible"/>
                                      </p:to>
                                    </p:set>
                                    <p:anim calcmode="lin" valueType="num">
                                      <p:cBhvr>
                                        <p:cTn id="7" dur="2000" fill="hold"/>
                                        <p:tgtEl>
                                          <p:spTgt spid="1025">
                                            <p:txEl>
                                              <p:pRg st="4" end="4"/>
                                            </p:txEl>
                                          </p:spTgt>
                                        </p:tgtEl>
                                        <p:attrNameLst>
                                          <p:attrName>ppt_w</p:attrName>
                                        </p:attrNameLst>
                                      </p:cBhvr>
                                      <p:tavLst>
                                        <p:tav tm="0">
                                          <p:val>
                                            <p:strVal val="#ppt_w*0.70"/>
                                          </p:val>
                                        </p:tav>
                                        <p:tav tm="100000">
                                          <p:val>
                                            <p:strVal val="#ppt_w"/>
                                          </p:val>
                                        </p:tav>
                                      </p:tavLst>
                                    </p:anim>
                                    <p:anim calcmode="lin" valueType="num">
                                      <p:cBhvr>
                                        <p:cTn id="8" dur="2000" fill="hold"/>
                                        <p:tgtEl>
                                          <p:spTgt spid="1025">
                                            <p:txEl>
                                              <p:pRg st="4" end="4"/>
                                            </p:txEl>
                                          </p:spTgt>
                                        </p:tgtEl>
                                        <p:attrNameLst>
                                          <p:attrName>ppt_h</p:attrName>
                                        </p:attrNameLst>
                                      </p:cBhvr>
                                      <p:tavLst>
                                        <p:tav tm="0">
                                          <p:val>
                                            <p:strVal val="#ppt_h"/>
                                          </p:val>
                                        </p:tav>
                                        <p:tav tm="100000">
                                          <p:val>
                                            <p:strVal val="#ppt_h"/>
                                          </p:val>
                                        </p:tav>
                                      </p:tavLst>
                                    </p:anim>
                                    <p:animEffect transition="in" filter="fade">
                                      <p:cBhvr>
                                        <p:cTn id="9" dur="2000"/>
                                        <p:tgtEl>
                                          <p:spTgt spid="1025">
                                            <p:txEl>
                                              <p:pRg st="4" end="4"/>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1025">
                                            <p:txEl>
                                              <p:pRg st="5" end="5"/>
                                            </p:txEl>
                                          </p:spTgt>
                                        </p:tgtEl>
                                        <p:attrNameLst>
                                          <p:attrName>style.visibility</p:attrName>
                                        </p:attrNameLst>
                                      </p:cBhvr>
                                      <p:to>
                                        <p:strVal val="visible"/>
                                      </p:to>
                                    </p:set>
                                    <p:anim calcmode="lin" valueType="num">
                                      <p:cBhvr>
                                        <p:cTn id="12" dur="2000" fill="hold"/>
                                        <p:tgtEl>
                                          <p:spTgt spid="1025">
                                            <p:txEl>
                                              <p:pRg st="5" end="5"/>
                                            </p:txEl>
                                          </p:spTgt>
                                        </p:tgtEl>
                                        <p:attrNameLst>
                                          <p:attrName>ppt_w</p:attrName>
                                        </p:attrNameLst>
                                      </p:cBhvr>
                                      <p:tavLst>
                                        <p:tav tm="0">
                                          <p:val>
                                            <p:strVal val="#ppt_w*0.70"/>
                                          </p:val>
                                        </p:tav>
                                        <p:tav tm="100000">
                                          <p:val>
                                            <p:strVal val="#ppt_w"/>
                                          </p:val>
                                        </p:tav>
                                      </p:tavLst>
                                    </p:anim>
                                    <p:anim calcmode="lin" valueType="num">
                                      <p:cBhvr>
                                        <p:cTn id="13" dur="2000" fill="hold"/>
                                        <p:tgtEl>
                                          <p:spTgt spid="1025">
                                            <p:txEl>
                                              <p:pRg st="5" end="5"/>
                                            </p:txEl>
                                          </p:spTgt>
                                        </p:tgtEl>
                                        <p:attrNameLst>
                                          <p:attrName>ppt_h</p:attrName>
                                        </p:attrNameLst>
                                      </p:cBhvr>
                                      <p:tavLst>
                                        <p:tav tm="0">
                                          <p:val>
                                            <p:strVal val="#ppt_h"/>
                                          </p:val>
                                        </p:tav>
                                        <p:tav tm="100000">
                                          <p:val>
                                            <p:strVal val="#ppt_h"/>
                                          </p:val>
                                        </p:tav>
                                      </p:tavLst>
                                    </p:anim>
                                    <p:animEffect transition="in" filter="fade">
                                      <p:cBhvr>
                                        <p:cTn id="14" dur="2000"/>
                                        <p:tgtEl>
                                          <p:spTgt spid="1025">
                                            <p:txEl>
                                              <p:pRg st="5" end="5"/>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1025">
                                            <p:txEl>
                                              <p:pRg st="6" end="6"/>
                                            </p:txEl>
                                          </p:spTgt>
                                        </p:tgtEl>
                                        <p:attrNameLst>
                                          <p:attrName>style.visibility</p:attrName>
                                        </p:attrNameLst>
                                      </p:cBhvr>
                                      <p:to>
                                        <p:strVal val="visible"/>
                                      </p:to>
                                    </p:set>
                                    <p:anim calcmode="lin" valueType="num">
                                      <p:cBhvr>
                                        <p:cTn id="17" dur="2000" fill="hold"/>
                                        <p:tgtEl>
                                          <p:spTgt spid="1025">
                                            <p:txEl>
                                              <p:pRg st="6" end="6"/>
                                            </p:txEl>
                                          </p:spTgt>
                                        </p:tgtEl>
                                        <p:attrNameLst>
                                          <p:attrName>ppt_w</p:attrName>
                                        </p:attrNameLst>
                                      </p:cBhvr>
                                      <p:tavLst>
                                        <p:tav tm="0">
                                          <p:val>
                                            <p:strVal val="#ppt_w*0.70"/>
                                          </p:val>
                                        </p:tav>
                                        <p:tav tm="100000">
                                          <p:val>
                                            <p:strVal val="#ppt_w"/>
                                          </p:val>
                                        </p:tav>
                                      </p:tavLst>
                                    </p:anim>
                                    <p:anim calcmode="lin" valueType="num">
                                      <p:cBhvr>
                                        <p:cTn id="18" dur="2000" fill="hold"/>
                                        <p:tgtEl>
                                          <p:spTgt spid="1025">
                                            <p:txEl>
                                              <p:pRg st="6" end="6"/>
                                            </p:txEl>
                                          </p:spTgt>
                                        </p:tgtEl>
                                        <p:attrNameLst>
                                          <p:attrName>ppt_h</p:attrName>
                                        </p:attrNameLst>
                                      </p:cBhvr>
                                      <p:tavLst>
                                        <p:tav tm="0">
                                          <p:val>
                                            <p:strVal val="#ppt_h"/>
                                          </p:val>
                                        </p:tav>
                                        <p:tav tm="100000">
                                          <p:val>
                                            <p:strVal val="#ppt_h"/>
                                          </p:val>
                                        </p:tav>
                                      </p:tavLst>
                                    </p:anim>
                                    <p:animEffect transition="in" filter="fade">
                                      <p:cBhvr>
                                        <p:cTn id="19" dur="2000"/>
                                        <p:tgtEl>
                                          <p:spTgt spid="1025">
                                            <p:txEl>
                                              <p:pRg st="6" end="6"/>
                                            </p:txEl>
                                          </p:spTgt>
                                        </p:tgtEl>
                                      </p:cBhvr>
                                    </p:animEffect>
                                  </p:childTnLst>
                                </p:cTn>
                              </p:par>
                              <p:par>
                                <p:cTn id="20" presetID="55" presetClass="entr" presetSubtype="0" fill="hold" nodeType="withEffect">
                                  <p:stCondLst>
                                    <p:cond delay="0"/>
                                  </p:stCondLst>
                                  <p:childTnLst>
                                    <p:set>
                                      <p:cBhvr>
                                        <p:cTn id="21" dur="1" fill="hold">
                                          <p:stCondLst>
                                            <p:cond delay="0"/>
                                          </p:stCondLst>
                                        </p:cTn>
                                        <p:tgtEl>
                                          <p:spTgt spid="1025">
                                            <p:txEl>
                                              <p:pRg st="7" end="7"/>
                                            </p:txEl>
                                          </p:spTgt>
                                        </p:tgtEl>
                                        <p:attrNameLst>
                                          <p:attrName>style.visibility</p:attrName>
                                        </p:attrNameLst>
                                      </p:cBhvr>
                                      <p:to>
                                        <p:strVal val="visible"/>
                                      </p:to>
                                    </p:set>
                                    <p:anim calcmode="lin" valueType="num">
                                      <p:cBhvr>
                                        <p:cTn id="22" dur="2000" fill="hold"/>
                                        <p:tgtEl>
                                          <p:spTgt spid="1025">
                                            <p:txEl>
                                              <p:pRg st="7" end="7"/>
                                            </p:txEl>
                                          </p:spTgt>
                                        </p:tgtEl>
                                        <p:attrNameLst>
                                          <p:attrName>ppt_w</p:attrName>
                                        </p:attrNameLst>
                                      </p:cBhvr>
                                      <p:tavLst>
                                        <p:tav tm="0">
                                          <p:val>
                                            <p:strVal val="#ppt_w*0.70"/>
                                          </p:val>
                                        </p:tav>
                                        <p:tav tm="100000">
                                          <p:val>
                                            <p:strVal val="#ppt_w"/>
                                          </p:val>
                                        </p:tav>
                                      </p:tavLst>
                                    </p:anim>
                                    <p:anim calcmode="lin" valueType="num">
                                      <p:cBhvr>
                                        <p:cTn id="23" dur="2000" fill="hold"/>
                                        <p:tgtEl>
                                          <p:spTgt spid="1025">
                                            <p:txEl>
                                              <p:pRg st="7" end="7"/>
                                            </p:txEl>
                                          </p:spTgt>
                                        </p:tgtEl>
                                        <p:attrNameLst>
                                          <p:attrName>ppt_h</p:attrName>
                                        </p:attrNameLst>
                                      </p:cBhvr>
                                      <p:tavLst>
                                        <p:tav tm="0">
                                          <p:val>
                                            <p:strVal val="#ppt_h"/>
                                          </p:val>
                                        </p:tav>
                                        <p:tav tm="100000">
                                          <p:val>
                                            <p:strVal val="#ppt_h"/>
                                          </p:val>
                                        </p:tav>
                                      </p:tavLst>
                                    </p:anim>
                                    <p:animEffect transition="in" filter="fade">
                                      <p:cBhvr>
                                        <p:cTn id="24" dur="2000"/>
                                        <p:tgtEl>
                                          <p:spTgt spid="1025">
                                            <p:txEl>
                                              <p:pRg st="7" end="7"/>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5" presetClass="entr" presetSubtype="0" fill="hold" nodeType="clickEffect">
                                  <p:stCondLst>
                                    <p:cond delay="0"/>
                                  </p:stCondLst>
                                  <p:childTnLst>
                                    <p:set>
                                      <p:cBhvr>
                                        <p:cTn id="28" dur="1" fill="hold">
                                          <p:stCondLst>
                                            <p:cond delay="0"/>
                                          </p:stCondLst>
                                        </p:cTn>
                                        <p:tgtEl>
                                          <p:spTgt spid="1025">
                                            <p:txEl>
                                              <p:pRg st="9" end="9"/>
                                            </p:txEl>
                                          </p:spTgt>
                                        </p:tgtEl>
                                        <p:attrNameLst>
                                          <p:attrName>style.visibility</p:attrName>
                                        </p:attrNameLst>
                                      </p:cBhvr>
                                      <p:to>
                                        <p:strVal val="visible"/>
                                      </p:to>
                                    </p:set>
                                    <p:anim calcmode="lin" valueType="num">
                                      <p:cBhvr>
                                        <p:cTn id="29" dur="2000" fill="hold"/>
                                        <p:tgtEl>
                                          <p:spTgt spid="1025">
                                            <p:txEl>
                                              <p:pRg st="9" end="9"/>
                                            </p:txEl>
                                          </p:spTgt>
                                        </p:tgtEl>
                                        <p:attrNameLst>
                                          <p:attrName>ppt_w</p:attrName>
                                        </p:attrNameLst>
                                      </p:cBhvr>
                                      <p:tavLst>
                                        <p:tav tm="0">
                                          <p:val>
                                            <p:strVal val="#ppt_w*0.70"/>
                                          </p:val>
                                        </p:tav>
                                        <p:tav tm="100000">
                                          <p:val>
                                            <p:strVal val="#ppt_w"/>
                                          </p:val>
                                        </p:tav>
                                      </p:tavLst>
                                    </p:anim>
                                    <p:anim calcmode="lin" valueType="num">
                                      <p:cBhvr>
                                        <p:cTn id="30" dur="2000" fill="hold"/>
                                        <p:tgtEl>
                                          <p:spTgt spid="1025">
                                            <p:txEl>
                                              <p:pRg st="9" end="9"/>
                                            </p:txEl>
                                          </p:spTgt>
                                        </p:tgtEl>
                                        <p:attrNameLst>
                                          <p:attrName>ppt_h</p:attrName>
                                        </p:attrNameLst>
                                      </p:cBhvr>
                                      <p:tavLst>
                                        <p:tav tm="0">
                                          <p:val>
                                            <p:strVal val="#ppt_h"/>
                                          </p:val>
                                        </p:tav>
                                        <p:tav tm="100000">
                                          <p:val>
                                            <p:strVal val="#ppt_h"/>
                                          </p:val>
                                        </p:tav>
                                      </p:tavLst>
                                    </p:anim>
                                    <p:animEffect transition="in" filter="fade">
                                      <p:cBhvr>
                                        <p:cTn id="31" dur="2000"/>
                                        <p:tgtEl>
                                          <p:spTgt spid="102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3400" y="0"/>
            <a:ext cx="8229600" cy="523220"/>
          </a:xfrm>
          <a:prstGeom prst="rect">
            <a:avLst/>
          </a:prstGeom>
        </p:spPr>
        <p:txBody>
          <a:bodyPr wrap="square">
            <a:spAutoFit/>
          </a:bodyPr>
          <a:lstStyle/>
          <a:p>
            <a:pPr algn="ctr"/>
            <a:r>
              <a:rPr lang="en-US" sz="2800" dirty="0" smtClean="0"/>
              <a:t>PBL Instructional Designs</a:t>
            </a:r>
            <a:endParaRPr lang="en-US" sz="2800" dirty="0"/>
          </a:p>
        </p:txBody>
      </p:sp>
      <p:sp>
        <p:nvSpPr>
          <p:cNvPr id="5" name="TextBox 4"/>
          <p:cNvSpPr txBox="1"/>
          <p:nvPr/>
        </p:nvSpPr>
        <p:spPr>
          <a:xfrm>
            <a:off x="0" y="685800"/>
            <a:ext cx="9144000" cy="5632311"/>
          </a:xfrm>
          <a:prstGeom prst="rect">
            <a:avLst/>
          </a:prstGeom>
          <a:noFill/>
        </p:spPr>
        <p:txBody>
          <a:bodyPr wrap="square" rtlCol="0">
            <a:spAutoFit/>
          </a:bodyPr>
          <a:lstStyle/>
          <a:p>
            <a:r>
              <a:rPr lang="en-US" dirty="0" smtClean="0"/>
              <a:t>Name of PBL: Going green in the automotive shops</a:t>
            </a:r>
          </a:p>
          <a:p>
            <a:endParaRPr lang="en-US" dirty="0" smtClean="0"/>
          </a:p>
          <a:p>
            <a:r>
              <a:rPr lang="en-US" dirty="0" smtClean="0"/>
              <a:t>Name of Author: Dan Riley &amp; Tony Bermudez </a:t>
            </a:r>
          </a:p>
          <a:p>
            <a:endParaRPr lang="en-US" dirty="0" smtClean="0"/>
          </a:p>
          <a:p>
            <a:r>
              <a:rPr lang="en-US" dirty="0" smtClean="0"/>
              <a:t>Grade Level and Content Area: High School</a:t>
            </a:r>
          </a:p>
          <a:p>
            <a:endParaRPr lang="en-US" dirty="0" smtClean="0"/>
          </a:p>
          <a:p>
            <a:r>
              <a:rPr lang="en-US" b="1" dirty="0" smtClean="0"/>
              <a:t>Relevance: </a:t>
            </a:r>
            <a:r>
              <a:rPr lang="en-US" dirty="0" smtClean="0"/>
              <a:t>Automotive work and automotive repair shops have always been called “ Dirty “.  In fact mechanics have been given such names as “ grease monkeys “.  Over the past few decades we have learned how important it is to clean up the entire automotive service and repair industry.  Gone are the days of washing parts in gasoline and billowing clouds of asbestos brake dust in the repair shop.  These and other practices such as discharging toxic chemicals on the ground and into sewers have impacted our environment and can no longer be tolerated.  We need to change these things to promote better health at work and at home. </a:t>
            </a:r>
          </a:p>
          <a:p>
            <a:endParaRPr lang="en-US" dirty="0" smtClean="0"/>
          </a:p>
          <a:p>
            <a:r>
              <a:rPr lang="en-US" b="1" dirty="0" smtClean="0"/>
              <a:t>The Scenario:  </a:t>
            </a:r>
            <a:r>
              <a:rPr lang="en-US" dirty="0" smtClean="0"/>
              <a:t>Our automotive programs here at CCTEC are not green at this time. As part of a team you will need to upgrade the automotive shops and replace our toxic chemicals and shop practices by going green. </a:t>
            </a:r>
          </a:p>
          <a:p>
            <a:endParaRPr lang="en-US" dirty="0" smtClean="0"/>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5">
                                            <p:txEl>
                                              <p:pRg st="6" end="6"/>
                                            </p:txEl>
                                          </p:spTgt>
                                        </p:tgtEl>
                                        <p:attrNameLst>
                                          <p:attrName>style.visibility</p:attrName>
                                        </p:attrNameLst>
                                      </p:cBhvr>
                                      <p:to>
                                        <p:strVal val="visible"/>
                                      </p:to>
                                    </p:set>
                                    <p:anim calcmode="lin" valueType="num">
                                      <p:cBhvr>
                                        <p:cTn id="7" dur="1000" fill="hold"/>
                                        <p:tgtEl>
                                          <p:spTgt spid="5">
                                            <p:txEl>
                                              <p:pRg st="6" end="6"/>
                                            </p:txEl>
                                          </p:spTgt>
                                        </p:tgtEl>
                                        <p:attrNameLst>
                                          <p:attrName>ppt_w</p:attrName>
                                        </p:attrNameLst>
                                      </p:cBhvr>
                                      <p:tavLst>
                                        <p:tav tm="0">
                                          <p:val>
                                            <p:strVal val="#ppt_w*0.70"/>
                                          </p:val>
                                        </p:tav>
                                        <p:tav tm="100000">
                                          <p:val>
                                            <p:strVal val="#ppt_w"/>
                                          </p:val>
                                        </p:tav>
                                      </p:tavLst>
                                    </p:anim>
                                    <p:anim calcmode="lin" valueType="num">
                                      <p:cBhvr>
                                        <p:cTn id="8" dur="1000" fill="hold"/>
                                        <p:tgtEl>
                                          <p:spTgt spid="5">
                                            <p:txEl>
                                              <p:pRg st="6" end="6"/>
                                            </p:txEl>
                                          </p:spTgt>
                                        </p:tgtEl>
                                        <p:attrNameLst>
                                          <p:attrName>ppt_h</p:attrName>
                                        </p:attrNameLst>
                                      </p:cBhvr>
                                      <p:tavLst>
                                        <p:tav tm="0">
                                          <p:val>
                                            <p:strVal val="#ppt_h"/>
                                          </p:val>
                                        </p:tav>
                                        <p:tav tm="100000">
                                          <p:val>
                                            <p:strVal val="#ppt_h"/>
                                          </p:val>
                                        </p:tav>
                                      </p:tavLst>
                                    </p:anim>
                                    <p:animEffect transition="in" filter="fade">
                                      <p:cBhvr>
                                        <p:cTn id="9" dur="1000"/>
                                        <p:tgtEl>
                                          <p:spTgt spid="5">
                                            <p:txEl>
                                              <p:pRg st="6" end="6"/>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5">
                                            <p:txEl>
                                              <p:pRg st="8" end="8"/>
                                            </p:txEl>
                                          </p:spTgt>
                                        </p:tgtEl>
                                        <p:attrNameLst>
                                          <p:attrName>style.visibility</p:attrName>
                                        </p:attrNameLst>
                                      </p:cBhvr>
                                      <p:to>
                                        <p:strVal val="visible"/>
                                      </p:to>
                                    </p:set>
                                    <p:anim calcmode="lin" valueType="num">
                                      <p:cBhvr>
                                        <p:cTn id="14" dur="2000" fill="hold"/>
                                        <p:tgtEl>
                                          <p:spTgt spid="5">
                                            <p:txEl>
                                              <p:pRg st="8" end="8"/>
                                            </p:txEl>
                                          </p:spTgt>
                                        </p:tgtEl>
                                        <p:attrNameLst>
                                          <p:attrName>ppt_w</p:attrName>
                                        </p:attrNameLst>
                                      </p:cBhvr>
                                      <p:tavLst>
                                        <p:tav tm="0">
                                          <p:val>
                                            <p:strVal val="#ppt_w*0.70"/>
                                          </p:val>
                                        </p:tav>
                                        <p:tav tm="100000">
                                          <p:val>
                                            <p:strVal val="#ppt_w"/>
                                          </p:val>
                                        </p:tav>
                                      </p:tavLst>
                                    </p:anim>
                                    <p:anim calcmode="lin" valueType="num">
                                      <p:cBhvr>
                                        <p:cTn id="15" dur="2000" fill="hold"/>
                                        <p:tgtEl>
                                          <p:spTgt spid="5">
                                            <p:txEl>
                                              <p:pRg st="8" end="8"/>
                                            </p:txEl>
                                          </p:spTgt>
                                        </p:tgtEl>
                                        <p:attrNameLst>
                                          <p:attrName>ppt_h</p:attrName>
                                        </p:attrNameLst>
                                      </p:cBhvr>
                                      <p:tavLst>
                                        <p:tav tm="0">
                                          <p:val>
                                            <p:strVal val="#ppt_h"/>
                                          </p:val>
                                        </p:tav>
                                        <p:tav tm="100000">
                                          <p:val>
                                            <p:strVal val="#ppt_h"/>
                                          </p:val>
                                        </p:tav>
                                      </p:tavLst>
                                    </p:anim>
                                    <p:animEffect transition="in" filter="fade">
                                      <p:cBhvr>
                                        <p:cTn id="16" dur="20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228600"/>
            <a:ext cx="8001000" cy="6186309"/>
          </a:xfrm>
          <a:prstGeom prst="rect">
            <a:avLst/>
          </a:prstGeom>
          <a:noFill/>
        </p:spPr>
        <p:txBody>
          <a:bodyPr wrap="square" rtlCol="0">
            <a:spAutoFit/>
          </a:bodyPr>
          <a:lstStyle/>
          <a:p>
            <a:r>
              <a:rPr lang="en-US" b="1" dirty="0" smtClean="0"/>
              <a:t>Name of PBL:  Cultural Interactions</a:t>
            </a:r>
            <a:endParaRPr lang="en-US" dirty="0" smtClean="0"/>
          </a:p>
          <a:p>
            <a:r>
              <a:rPr lang="en-US" b="1" dirty="0" smtClean="0"/>
              <a:t> Grade Level and Content Area: Adult, Nursing</a:t>
            </a:r>
            <a:endParaRPr lang="en-US" dirty="0" smtClean="0"/>
          </a:p>
          <a:p>
            <a:r>
              <a:rPr lang="en-US" b="1" dirty="0" smtClean="0"/>
              <a:t> </a:t>
            </a:r>
            <a:endParaRPr lang="en-US" dirty="0" smtClean="0"/>
          </a:p>
          <a:p>
            <a:r>
              <a:rPr lang="en-US" b="1" dirty="0" smtClean="0"/>
              <a:t>Background</a:t>
            </a:r>
            <a:r>
              <a:rPr lang="en-US" dirty="0" smtClean="0"/>
              <a:t>:  </a:t>
            </a:r>
          </a:p>
          <a:p>
            <a:r>
              <a:rPr lang="en-US" dirty="0" smtClean="0"/>
              <a:t> Historically student nurses have experienced an elevated level of anxiety when entering the clinical portion of their educational experience.  Some of this anxiety can be directly related to the student nurses lack of experience/interactions with persons of different cultural groups.  This lack of interaction can result in pre-conceived bias, fears, or assumptions that may interfere with the student nurses ability to communicate effectively. </a:t>
            </a:r>
          </a:p>
          <a:p>
            <a:r>
              <a:rPr lang="en-US" dirty="0" smtClean="0"/>
              <a:t> </a:t>
            </a:r>
          </a:p>
          <a:p>
            <a:r>
              <a:rPr lang="en-US" b="1" dirty="0" smtClean="0"/>
              <a:t>The Scenario</a:t>
            </a:r>
            <a:r>
              <a:rPr lang="en-US" dirty="0" smtClean="0"/>
              <a:t>:  You are a nurse in your communities local hospital. You have received a new admission who has just moved to your community.  Your patient not only has difficulty with the language, but has different customs and health care habits that are foreign to you. How are you going to ensure that you are developing a relationship of mutual respect and trust by communicating effectively with your patient, ensuring they not only receive appropriate care but that you will also attempt to honor their personal beliefs and customs and are concerned with their overall well being?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 calcmode="lin" valueType="num">
                                      <p:cBhvr>
                                        <p:cTn id="7" dur="2000" fill="hold"/>
                                        <p:tgtEl>
                                          <p:spTgt spid="2">
                                            <p:txEl>
                                              <p:pRg st="3" end="3"/>
                                            </p:txEl>
                                          </p:spTgt>
                                        </p:tgtEl>
                                        <p:attrNameLst>
                                          <p:attrName>ppt_w</p:attrName>
                                        </p:attrNameLst>
                                      </p:cBhvr>
                                      <p:tavLst>
                                        <p:tav tm="0">
                                          <p:val>
                                            <p:strVal val="#ppt_w*0.70"/>
                                          </p:val>
                                        </p:tav>
                                        <p:tav tm="100000">
                                          <p:val>
                                            <p:strVal val="#ppt_w"/>
                                          </p:val>
                                        </p:tav>
                                      </p:tavLst>
                                    </p:anim>
                                    <p:anim calcmode="lin" valueType="num">
                                      <p:cBhvr>
                                        <p:cTn id="8" dur="2000" fill="hold"/>
                                        <p:tgtEl>
                                          <p:spTgt spid="2">
                                            <p:txEl>
                                              <p:pRg st="3" end="3"/>
                                            </p:txEl>
                                          </p:spTgt>
                                        </p:tgtEl>
                                        <p:attrNameLst>
                                          <p:attrName>ppt_h</p:attrName>
                                        </p:attrNameLst>
                                      </p:cBhvr>
                                      <p:tavLst>
                                        <p:tav tm="0">
                                          <p:val>
                                            <p:strVal val="#ppt_h"/>
                                          </p:val>
                                        </p:tav>
                                        <p:tav tm="100000">
                                          <p:val>
                                            <p:strVal val="#ppt_h"/>
                                          </p:val>
                                        </p:tav>
                                      </p:tavLst>
                                    </p:anim>
                                    <p:animEffect transition="in" filter="fade">
                                      <p:cBhvr>
                                        <p:cTn id="9" dur="2000"/>
                                        <p:tgtEl>
                                          <p:spTgt spid="2">
                                            <p:txEl>
                                              <p:pRg st="3" end="3"/>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 calcmode="lin" valueType="num">
                                      <p:cBhvr>
                                        <p:cTn id="12" dur="2000" fill="hold"/>
                                        <p:tgtEl>
                                          <p:spTgt spid="2">
                                            <p:txEl>
                                              <p:pRg st="4" end="4"/>
                                            </p:txEl>
                                          </p:spTgt>
                                        </p:tgtEl>
                                        <p:attrNameLst>
                                          <p:attrName>ppt_w</p:attrName>
                                        </p:attrNameLst>
                                      </p:cBhvr>
                                      <p:tavLst>
                                        <p:tav tm="0">
                                          <p:val>
                                            <p:strVal val="#ppt_w*0.70"/>
                                          </p:val>
                                        </p:tav>
                                        <p:tav tm="100000">
                                          <p:val>
                                            <p:strVal val="#ppt_w"/>
                                          </p:val>
                                        </p:tav>
                                      </p:tavLst>
                                    </p:anim>
                                    <p:anim calcmode="lin" valueType="num">
                                      <p:cBhvr>
                                        <p:cTn id="13" dur="2000" fill="hold"/>
                                        <p:tgtEl>
                                          <p:spTgt spid="2">
                                            <p:txEl>
                                              <p:pRg st="4" end="4"/>
                                            </p:txEl>
                                          </p:spTgt>
                                        </p:tgtEl>
                                        <p:attrNameLst>
                                          <p:attrName>ppt_h</p:attrName>
                                        </p:attrNameLst>
                                      </p:cBhvr>
                                      <p:tavLst>
                                        <p:tav tm="0">
                                          <p:val>
                                            <p:strVal val="#ppt_h"/>
                                          </p:val>
                                        </p:tav>
                                        <p:tav tm="100000">
                                          <p:val>
                                            <p:strVal val="#ppt_h"/>
                                          </p:val>
                                        </p:tav>
                                      </p:tavLst>
                                    </p:anim>
                                    <p:animEffect transition="in" filter="fade">
                                      <p:cBhvr>
                                        <p:cTn id="14" dur="2000"/>
                                        <p:tgtEl>
                                          <p:spTgt spid="2">
                                            <p:txEl>
                                              <p:pRg st="4" end="4"/>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anim calcmode="lin" valueType="num">
                                      <p:cBhvr>
                                        <p:cTn id="19" dur="2000" fill="hold"/>
                                        <p:tgtEl>
                                          <p:spTgt spid="2">
                                            <p:txEl>
                                              <p:pRg st="6" end="6"/>
                                            </p:txEl>
                                          </p:spTgt>
                                        </p:tgtEl>
                                        <p:attrNameLst>
                                          <p:attrName>ppt_w</p:attrName>
                                        </p:attrNameLst>
                                      </p:cBhvr>
                                      <p:tavLst>
                                        <p:tav tm="0">
                                          <p:val>
                                            <p:strVal val="#ppt_w*0.70"/>
                                          </p:val>
                                        </p:tav>
                                        <p:tav tm="100000">
                                          <p:val>
                                            <p:strVal val="#ppt_w"/>
                                          </p:val>
                                        </p:tav>
                                      </p:tavLst>
                                    </p:anim>
                                    <p:anim calcmode="lin" valueType="num">
                                      <p:cBhvr>
                                        <p:cTn id="20" dur="2000" fill="hold"/>
                                        <p:tgtEl>
                                          <p:spTgt spid="2">
                                            <p:txEl>
                                              <p:pRg st="6" end="6"/>
                                            </p:txEl>
                                          </p:spTgt>
                                        </p:tgtEl>
                                        <p:attrNameLst>
                                          <p:attrName>ppt_h</p:attrName>
                                        </p:attrNameLst>
                                      </p:cBhvr>
                                      <p:tavLst>
                                        <p:tav tm="0">
                                          <p:val>
                                            <p:strVal val="#ppt_h"/>
                                          </p:val>
                                        </p:tav>
                                        <p:tav tm="100000">
                                          <p:val>
                                            <p:strVal val="#ppt_h"/>
                                          </p:val>
                                        </p:tav>
                                      </p:tavLst>
                                    </p:anim>
                                    <p:animEffect transition="in" filter="fade">
                                      <p:cBhvr>
                                        <p:cTn id="21" dur="20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ctrTitle"/>
          </p:nvPr>
        </p:nvSpPr>
        <p:spPr>
          <a:xfrm>
            <a:off x="533400" y="2133600"/>
            <a:ext cx="7772400" cy="1829761"/>
          </a:xfrm>
        </p:spPr>
        <p:txBody>
          <a:bodyPr/>
          <a:lstStyle/>
          <a:p>
            <a:r>
              <a:rPr lang="en-US" dirty="0">
                <a:solidFill>
                  <a:schemeClr val="accent1"/>
                </a:solidFill>
              </a:rPr>
              <a:t>Going</a:t>
            </a:r>
            <a:r>
              <a:rPr lang="en-US" dirty="0"/>
              <a:t> </a:t>
            </a:r>
            <a:r>
              <a:rPr lang="en-US" dirty="0">
                <a:solidFill>
                  <a:schemeClr val="accent1"/>
                </a:solidFill>
              </a:rPr>
              <a:t>Green *</a:t>
            </a:r>
          </a:p>
        </p:txBody>
      </p:sp>
      <p:pic>
        <p:nvPicPr>
          <p:cNvPr id="27656" name="Picture 8"/>
          <p:cNvPicPr>
            <a:picLocks noChangeAspect="1" noChangeArrowheads="1"/>
          </p:cNvPicPr>
          <p:nvPr/>
        </p:nvPicPr>
        <p:blipFill>
          <a:blip r:embed="rId3" cstate="print"/>
          <a:srcRect/>
          <a:stretch>
            <a:fillRect/>
          </a:stretch>
        </p:blipFill>
        <p:spPr bwMode="auto">
          <a:xfrm>
            <a:off x="6400800" y="990600"/>
            <a:ext cx="2171700" cy="2117725"/>
          </a:xfrm>
          <a:prstGeom prst="rect">
            <a:avLst/>
          </a:prstGeom>
          <a:noFill/>
          <a:ln w="9525">
            <a:noFill/>
            <a:miter lim="800000"/>
            <a:headEnd/>
            <a:tailEnd/>
          </a:ln>
          <a:effectLst/>
        </p:spPr>
      </p:pic>
      <p:sp>
        <p:nvSpPr>
          <p:cNvPr id="27657" name="Text Box 9"/>
          <p:cNvSpPr txBox="1">
            <a:spLocks noChangeArrowheads="1"/>
          </p:cNvSpPr>
          <p:nvPr/>
        </p:nvSpPr>
        <p:spPr bwMode="auto">
          <a:xfrm>
            <a:off x="533400" y="5715000"/>
            <a:ext cx="3048000" cy="457200"/>
          </a:xfrm>
          <a:prstGeom prst="rect">
            <a:avLst/>
          </a:prstGeom>
          <a:noFill/>
          <a:ln w="9525">
            <a:noFill/>
            <a:miter lim="800000"/>
            <a:headEnd/>
            <a:tailEnd/>
          </a:ln>
          <a:effectLst/>
        </p:spPr>
        <p:txBody>
          <a:bodyPr>
            <a:spAutoFit/>
          </a:bodyPr>
          <a:lstStyle/>
          <a:p>
            <a:pPr>
              <a:spcBef>
                <a:spcPct val="50000"/>
              </a:spcBef>
            </a:pPr>
            <a:r>
              <a:rPr lang="en-US" dirty="0"/>
              <a:t>By </a:t>
            </a:r>
            <a:r>
              <a:rPr lang="en-US" dirty="0" smtClean="0"/>
              <a:t>Genesis &amp; Tiara</a:t>
            </a:r>
            <a:endParaRPr lang="en-US" dirty="0"/>
          </a:p>
        </p:txBody>
      </p:sp>
      <p:sp>
        <p:nvSpPr>
          <p:cNvPr id="27661" name="WordArt 13"/>
          <p:cNvSpPr>
            <a:spLocks noChangeArrowheads="1" noChangeShapeType="1" noTextEdit="1"/>
          </p:cNvSpPr>
          <p:nvPr/>
        </p:nvSpPr>
        <p:spPr bwMode="auto">
          <a:xfrm>
            <a:off x="990600" y="4343400"/>
            <a:ext cx="6248400" cy="787400"/>
          </a:xfrm>
          <a:prstGeom prst="rect">
            <a:avLst/>
          </a:prstGeom>
        </p:spPr>
        <p:txBody>
          <a:bodyPr wrap="none" fromWordArt="1">
            <a:prstTxWarp prst="textTriangle">
              <a:avLst>
                <a:gd name="adj" fmla="val 50000"/>
              </a:avLst>
            </a:prstTxWarp>
            <a:scene3d>
              <a:camera prst="legacyObliqueTopLeft"/>
              <a:lightRig rig="legacyNormal3" dir="r"/>
            </a:scene3d>
            <a:sp3d extrusionH="201600" prstMaterial="legacyMatte">
              <a:extrusionClr>
                <a:srgbClr val="0066CC"/>
              </a:extrusionClr>
            </a:sp3d>
          </a:bodyPr>
          <a:lstStyle/>
          <a:p>
            <a:pPr algn="ctr"/>
            <a:r>
              <a:rPr lang="en-US" sz="3600" kern="10">
                <a:ln w="9525">
                  <a:round/>
                  <a:headEnd/>
                  <a:tailEnd/>
                </a:ln>
                <a:gradFill rotWithShape="0">
                  <a:gsLst>
                    <a:gs pos="0">
                      <a:srgbClr val="FF822D">
                        <a:gamma/>
                        <a:shade val="46275"/>
                        <a:invGamma/>
                      </a:srgbClr>
                    </a:gs>
                    <a:gs pos="50000">
                      <a:srgbClr val="FF822D"/>
                    </a:gs>
                    <a:gs pos="100000">
                      <a:srgbClr val="FF822D">
                        <a:gamma/>
                        <a:shade val="46275"/>
                        <a:invGamma/>
                      </a:srgbClr>
                    </a:gs>
                  </a:gsLst>
                  <a:lin ang="5400000" scaled="1"/>
                </a:gradFill>
                <a:latin typeface="Sylfaen"/>
              </a:rPr>
              <a:t>with radiology</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p:txBody>
          <a:bodyPr/>
          <a:lstStyle/>
          <a:p>
            <a:r>
              <a:rPr lang="en-US" sz="2800"/>
              <a:t>Change from c</a:t>
            </a:r>
            <a:r>
              <a:rPr lang="en-US" sz="2800">
                <a:cs typeface="Times New Roman" pitchFamily="18" charset="0"/>
              </a:rPr>
              <a:t>hemistry or film based environment to a digital system for imaging</a:t>
            </a:r>
            <a:endParaRPr lang="en-US">
              <a:cs typeface="Times New Roman" pitchFamily="18" charset="0"/>
            </a:endParaRPr>
          </a:p>
        </p:txBody>
      </p:sp>
      <p:sp>
        <p:nvSpPr>
          <p:cNvPr id="31746" name="Rectangle 2"/>
          <p:cNvSpPr>
            <a:spLocks noGrp="1" noChangeArrowheads="1"/>
          </p:cNvSpPr>
          <p:nvPr>
            <p:ph type="title"/>
          </p:nvPr>
        </p:nvSpPr>
        <p:spPr/>
        <p:txBody>
          <a:bodyPr>
            <a:normAutofit fontScale="90000"/>
          </a:bodyPr>
          <a:lstStyle/>
          <a:p>
            <a:r>
              <a:rPr lang="en-US">
                <a:solidFill>
                  <a:schemeClr val="accent1"/>
                </a:solidFill>
              </a:rPr>
              <a:t>The most important tip on going green with radiology is :</a:t>
            </a:r>
          </a:p>
        </p:txBody>
      </p:sp>
      <p:pic>
        <p:nvPicPr>
          <p:cNvPr id="31749" name="Picture 5"/>
          <p:cNvPicPr>
            <a:picLocks noChangeAspect="1" noChangeArrowheads="1"/>
          </p:cNvPicPr>
          <p:nvPr/>
        </p:nvPicPr>
        <p:blipFill>
          <a:blip r:embed="rId3" cstate="print"/>
          <a:srcRect l="9735" t="9744"/>
          <a:stretch>
            <a:fillRect/>
          </a:stretch>
        </p:blipFill>
        <p:spPr bwMode="auto">
          <a:xfrm>
            <a:off x="914400" y="3352800"/>
            <a:ext cx="2514600" cy="2538413"/>
          </a:xfrm>
          <a:prstGeom prst="rect">
            <a:avLst/>
          </a:prstGeom>
          <a:noFill/>
          <a:ln w="9525">
            <a:noFill/>
            <a:miter lim="800000"/>
            <a:headEnd/>
            <a:tailEnd/>
          </a:ln>
          <a:effectLst/>
        </p:spPr>
      </p:pic>
      <p:pic>
        <p:nvPicPr>
          <p:cNvPr id="31750" name="Picture 6"/>
          <p:cNvPicPr>
            <a:picLocks noChangeAspect="1" noChangeArrowheads="1"/>
          </p:cNvPicPr>
          <p:nvPr/>
        </p:nvPicPr>
        <p:blipFill>
          <a:blip r:embed="rId4" cstate="print"/>
          <a:srcRect/>
          <a:stretch>
            <a:fillRect/>
          </a:stretch>
        </p:blipFill>
        <p:spPr bwMode="auto">
          <a:xfrm>
            <a:off x="5257800" y="3352800"/>
            <a:ext cx="2657475" cy="2590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2895600"/>
            <a:ext cx="8077200" cy="1200329"/>
          </a:xfrm>
          <a:prstGeom prst="rect">
            <a:avLst/>
          </a:prstGeom>
          <a:noFill/>
        </p:spPr>
        <p:txBody>
          <a:bodyPr wrap="square" rtlCol="0">
            <a:spAutoFit/>
          </a:bodyPr>
          <a:lstStyle/>
          <a:p>
            <a:pPr algn="ctr"/>
            <a:r>
              <a:rPr lang="en-US" sz="3600" dirty="0" smtClean="0"/>
              <a:t>Project and Problem Based Learning </a:t>
            </a:r>
            <a:endParaRPr lang="en-US" sz="36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667000"/>
            <a:ext cx="8229600" cy="1143000"/>
          </a:xfrm>
        </p:spPr>
        <p:txBody>
          <a:bodyPr/>
          <a:lstStyle/>
          <a:p>
            <a:r>
              <a:rPr lang="en-US" dirty="0" smtClean="0">
                <a:hlinkClick r:id="rId3" action="ppaction://hlinkpres?slideindex=1&amp;slidetitle="/>
              </a:rPr>
              <a:t>Case Based Scenario</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1447800"/>
            <a:ext cx="7010400" cy="6986528"/>
          </a:xfrm>
          <a:prstGeom prst="rect">
            <a:avLst/>
          </a:prstGeom>
          <a:noFill/>
        </p:spPr>
        <p:txBody>
          <a:bodyPr wrap="square" rtlCol="0">
            <a:spAutoFit/>
          </a:bodyPr>
          <a:lstStyle/>
          <a:p>
            <a:pPr algn="ctr"/>
            <a:r>
              <a:rPr lang="en-US" sz="3200" dirty="0" smtClean="0"/>
              <a:t>Using your classroom, the school or the your local community as a context for learning, write your own PBL Scenario</a:t>
            </a:r>
          </a:p>
          <a:p>
            <a:pPr algn="ctr"/>
            <a:r>
              <a:rPr lang="en-US" sz="3200" dirty="0" smtClean="0"/>
              <a:t>Include…</a:t>
            </a:r>
          </a:p>
          <a:p>
            <a:pPr algn="ctr"/>
            <a:r>
              <a:rPr lang="en-US" sz="3200" dirty="0" smtClean="0"/>
              <a:t>1. Background Information</a:t>
            </a:r>
          </a:p>
          <a:p>
            <a:pPr algn="ctr"/>
            <a:r>
              <a:rPr lang="en-US" sz="3200" dirty="0" smtClean="0"/>
              <a:t>2. Student Relevance</a:t>
            </a:r>
          </a:p>
          <a:p>
            <a:pPr algn="ctr"/>
            <a:r>
              <a:rPr lang="en-US" sz="3200" dirty="0" smtClean="0"/>
              <a:t>3. Scenario</a:t>
            </a:r>
          </a:p>
          <a:p>
            <a:pPr algn="ctr"/>
            <a:endParaRPr lang="en-US" sz="3200" dirty="0" smtClean="0"/>
          </a:p>
          <a:p>
            <a:pPr algn="ctr"/>
            <a:r>
              <a:rPr lang="en-US" sz="3200" dirty="0" smtClean="0"/>
              <a:t> </a:t>
            </a:r>
          </a:p>
          <a:p>
            <a:pPr algn="ctr"/>
            <a:endParaRPr lang="en-US" sz="3200" dirty="0" smtClean="0"/>
          </a:p>
          <a:p>
            <a:pPr algn="ctr"/>
            <a:endParaRPr lang="en-US" sz="3200" dirty="0" smtClean="0"/>
          </a:p>
          <a:p>
            <a:pPr algn="ctr"/>
            <a:endParaRPr lang="en-US" sz="3200" dirty="0" smtClean="0"/>
          </a:p>
          <a:p>
            <a:pPr algn="ctr"/>
            <a:endParaRPr lang="en-US" sz="32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1600200"/>
            <a:ext cx="7086600" cy="1569660"/>
          </a:xfrm>
          <a:prstGeom prst="rect">
            <a:avLst/>
          </a:prstGeom>
          <a:noFill/>
        </p:spPr>
        <p:txBody>
          <a:bodyPr wrap="square" rtlCol="0">
            <a:spAutoFit/>
          </a:bodyPr>
          <a:lstStyle/>
          <a:p>
            <a:pPr algn="ctr"/>
            <a:r>
              <a:rPr lang="en-US" sz="3200" dirty="0" smtClean="0"/>
              <a:t>John Henry</a:t>
            </a:r>
          </a:p>
          <a:p>
            <a:pPr algn="ctr"/>
            <a:r>
              <a:rPr lang="en-US" sz="3200" dirty="0" smtClean="0"/>
              <a:t>EIRC</a:t>
            </a:r>
          </a:p>
          <a:p>
            <a:pPr algn="ctr"/>
            <a:r>
              <a:rPr lang="en-US" sz="3200" dirty="0" smtClean="0">
                <a:hlinkClick r:id="rId3"/>
              </a:rPr>
              <a:t>jhenry@eirc.org</a:t>
            </a:r>
            <a:r>
              <a:rPr lang="en-US" sz="3200" dirty="0" smtClean="0"/>
              <a:t> </a:t>
            </a:r>
            <a:endParaRPr lang="en-US"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l="3125" t="25333" r="47656" b="9332"/>
          <a:stretch>
            <a:fillRect/>
          </a:stretch>
        </p:blipFill>
        <p:spPr bwMode="auto">
          <a:xfrm>
            <a:off x="0" y="304800"/>
            <a:ext cx="9144000" cy="6553200"/>
          </a:xfrm>
          <a:prstGeom prst="rect">
            <a:avLst/>
          </a:prstGeom>
          <a:noFill/>
          <a:ln w="9525">
            <a:noFill/>
            <a:miter lim="800000"/>
            <a:headEnd/>
            <a:tailEnd/>
          </a:ln>
        </p:spPr>
      </p:pic>
      <p:sp>
        <p:nvSpPr>
          <p:cNvPr id="3" name="TextBox 2"/>
          <p:cNvSpPr txBox="1"/>
          <p:nvPr/>
        </p:nvSpPr>
        <p:spPr>
          <a:xfrm>
            <a:off x="0" y="4648200"/>
            <a:ext cx="1524000" cy="523220"/>
          </a:xfrm>
          <a:prstGeom prst="rect">
            <a:avLst/>
          </a:prstGeom>
          <a:noFill/>
        </p:spPr>
        <p:txBody>
          <a:bodyPr wrap="square" rtlCol="0">
            <a:spAutoFit/>
          </a:bodyPr>
          <a:lstStyle/>
          <a:p>
            <a:r>
              <a:rPr lang="en-US" sz="2800" dirty="0" smtClean="0"/>
              <a:t>PBL</a:t>
            </a:r>
            <a:endParaRPr lang="en-US" sz="2800" dirty="0"/>
          </a:p>
        </p:txBody>
      </p:sp>
      <p:sp>
        <p:nvSpPr>
          <p:cNvPr id="4" name="Right Arrow 3"/>
          <p:cNvSpPr/>
          <p:nvPr/>
        </p:nvSpPr>
        <p:spPr>
          <a:xfrm>
            <a:off x="990600" y="4800600"/>
            <a:ext cx="914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162800" y="1295400"/>
            <a:ext cx="1752600" cy="646331"/>
          </a:xfrm>
          <a:prstGeom prst="rect">
            <a:avLst/>
          </a:prstGeom>
          <a:noFill/>
        </p:spPr>
        <p:txBody>
          <a:bodyPr wrap="square" rtlCol="0">
            <a:spAutoFit/>
          </a:bodyPr>
          <a:lstStyle/>
          <a:p>
            <a:pPr algn="ctr"/>
            <a:r>
              <a:rPr lang="en-US" dirty="0" smtClean="0"/>
              <a:t>Lecture…Sit and Get</a:t>
            </a:r>
            <a:endParaRPr lang="en-US" dirty="0"/>
          </a:p>
        </p:txBody>
      </p:sp>
      <p:sp>
        <p:nvSpPr>
          <p:cNvPr id="6" name="Left Arrow 5"/>
          <p:cNvSpPr/>
          <p:nvPr/>
        </p:nvSpPr>
        <p:spPr bwMode="auto">
          <a:xfrm>
            <a:off x="6324600" y="1371600"/>
            <a:ext cx="838200" cy="304800"/>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New Bloom Triangle"/>
          <p:cNvPicPr>
            <a:picLocks noChangeAspect="1" noChangeArrowheads="1"/>
          </p:cNvPicPr>
          <p:nvPr/>
        </p:nvPicPr>
        <p:blipFill>
          <a:blip r:embed="rId3" cstate="print"/>
          <a:srcRect/>
          <a:stretch>
            <a:fillRect/>
          </a:stretch>
        </p:blipFill>
        <p:spPr bwMode="auto">
          <a:xfrm>
            <a:off x="304800" y="1219200"/>
            <a:ext cx="4229100" cy="3657600"/>
          </a:xfrm>
          <a:prstGeom prst="rect">
            <a:avLst/>
          </a:prstGeom>
          <a:noFill/>
          <a:ln w="9525">
            <a:noFill/>
            <a:miter lim="800000"/>
            <a:headEnd/>
            <a:tailEnd/>
          </a:ln>
        </p:spPr>
      </p:pic>
      <p:pic>
        <p:nvPicPr>
          <p:cNvPr id="4099" name="Picture 4" descr="Old Bloom Triangle"/>
          <p:cNvPicPr>
            <a:picLocks noChangeAspect="1" noChangeArrowheads="1"/>
          </p:cNvPicPr>
          <p:nvPr/>
        </p:nvPicPr>
        <p:blipFill>
          <a:blip r:embed="rId4" cstate="print"/>
          <a:srcRect/>
          <a:stretch>
            <a:fillRect/>
          </a:stretch>
        </p:blipFill>
        <p:spPr bwMode="auto">
          <a:xfrm>
            <a:off x="4724400" y="1219200"/>
            <a:ext cx="4211638" cy="3657600"/>
          </a:xfrm>
          <a:prstGeom prst="rect">
            <a:avLst/>
          </a:prstGeom>
          <a:noFill/>
          <a:ln w="9525">
            <a:noFill/>
            <a:miter lim="800000"/>
            <a:headEnd/>
            <a:tailEnd/>
          </a:ln>
        </p:spPr>
      </p:pic>
      <p:sp>
        <p:nvSpPr>
          <p:cNvPr id="4100" name="TextBox 3"/>
          <p:cNvSpPr txBox="1">
            <a:spLocks noChangeArrowheads="1"/>
          </p:cNvSpPr>
          <p:nvPr/>
        </p:nvSpPr>
        <p:spPr bwMode="auto">
          <a:xfrm>
            <a:off x="914400" y="5181600"/>
            <a:ext cx="3048000" cy="369888"/>
          </a:xfrm>
          <a:prstGeom prst="rect">
            <a:avLst/>
          </a:prstGeom>
          <a:noFill/>
          <a:ln w="9525">
            <a:noFill/>
            <a:miter lim="800000"/>
            <a:headEnd/>
            <a:tailEnd/>
          </a:ln>
        </p:spPr>
        <p:txBody>
          <a:bodyPr>
            <a:spAutoFit/>
          </a:bodyPr>
          <a:lstStyle/>
          <a:p>
            <a:pPr algn="ctr"/>
            <a:r>
              <a:rPr lang="en-US"/>
              <a:t>New Version </a:t>
            </a:r>
          </a:p>
        </p:txBody>
      </p:sp>
      <p:sp>
        <p:nvSpPr>
          <p:cNvPr id="4101" name="TextBox 4"/>
          <p:cNvSpPr txBox="1">
            <a:spLocks noChangeArrowheads="1"/>
          </p:cNvSpPr>
          <p:nvPr/>
        </p:nvSpPr>
        <p:spPr bwMode="auto">
          <a:xfrm>
            <a:off x="5486400" y="5181600"/>
            <a:ext cx="3048000" cy="369888"/>
          </a:xfrm>
          <a:prstGeom prst="rect">
            <a:avLst/>
          </a:prstGeom>
          <a:noFill/>
          <a:ln w="9525">
            <a:noFill/>
            <a:miter lim="800000"/>
            <a:headEnd/>
            <a:tailEnd/>
          </a:ln>
        </p:spPr>
        <p:txBody>
          <a:bodyPr>
            <a:spAutoFit/>
          </a:bodyPr>
          <a:lstStyle/>
          <a:p>
            <a:pPr algn="ctr"/>
            <a:r>
              <a:rPr lang="en-US"/>
              <a:t>Old Version </a:t>
            </a:r>
          </a:p>
        </p:txBody>
      </p:sp>
      <p:sp>
        <p:nvSpPr>
          <p:cNvPr id="4102" name="TextBox 5"/>
          <p:cNvSpPr txBox="1">
            <a:spLocks noChangeArrowheads="1"/>
          </p:cNvSpPr>
          <p:nvPr/>
        </p:nvSpPr>
        <p:spPr bwMode="auto">
          <a:xfrm>
            <a:off x="2590800" y="228600"/>
            <a:ext cx="4419600" cy="1016000"/>
          </a:xfrm>
          <a:prstGeom prst="rect">
            <a:avLst/>
          </a:prstGeom>
          <a:noFill/>
          <a:ln w="9525">
            <a:noFill/>
            <a:miter lim="800000"/>
            <a:headEnd/>
            <a:tailEnd/>
          </a:ln>
        </p:spPr>
        <p:txBody>
          <a:bodyPr>
            <a:spAutoFit/>
          </a:bodyPr>
          <a:lstStyle/>
          <a:p>
            <a:pPr algn="ctr"/>
            <a:r>
              <a:rPr lang="en-US" sz="2400" b="1" dirty="0"/>
              <a:t>Bloom's Taxonomy</a:t>
            </a:r>
            <a:r>
              <a:rPr lang="en-US" dirty="0"/>
              <a:t/>
            </a:r>
            <a:br>
              <a:rPr lang="en-US" dirty="0"/>
            </a:br>
            <a:endParaRPr lang="en-US" dirty="0"/>
          </a:p>
          <a:p>
            <a:endParaRPr lang="en-US" dirty="0"/>
          </a:p>
        </p:txBody>
      </p:sp>
      <p:sp>
        <p:nvSpPr>
          <p:cNvPr id="7" name="TextBox 6"/>
          <p:cNvSpPr txBox="1"/>
          <p:nvPr/>
        </p:nvSpPr>
        <p:spPr>
          <a:xfrm>
            <a:off x="2590800" y="5562600"/>
            <a:ext cx="4724400" cy="369332"/>
          </a:xfrm>
          <a:prstGeom prst="rect">
            <a:avLst/>
          </a:prstGeom>
          <a:noFill/>
        </p:spPr>
        <p:txBody>
          <a:bodyPr wrap="square" rtlCol="0">
            <a:spAutoFit/>
          </a:bodyPr>
          <a:lstStyle/>
          <a:p>
            <a:pPr algn="ctr"/>
            <a:r>
              <a:rPr lang="en-US" dirty="0" smtClean="0"/>
              <a:t>Blooms Taxonomy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794802"/>
            <a:ext cx="8534400" cy="5078313"/>
          </a:xfrm>
          <a:prstGeom prst="rect">
            <a:avLst/>
          </a:prstGeom>
          <a:noFill/>
        </p:spPr>
        <p:txBody>
          <a:bodyPr wrap="square" rtlCol="0">
            <a:spAutoFit/>
          </a:bodyPr>
          <a:lstStyle/>
          <a:p>
            <a:pPr algn="ctr"/>
            <a:r>
              <a:rPr lang="en-US" sz="2800" dirty="0" smtClean="0"/>
              <a:t>In 1956, Benjamin Bloom headed a group of educational psychologists who developed a classification of levels of intellectual behavior important in learning. </a:t>
            </a:r>
          </a:p>
          <a:p>
            <a:pPr algn="ctr"/>
            <a:endParaRPr lang="en-US" sz="2800" dirty="0"/>
          </a:p>
          <a:p>
            <a:pPr algn="ctr"/>
            <a:r>
              <a:rPr lang="en-US" sz="2800" dirty="0" smtClean="0"/>
              <a:t>During the 1990's a new group of cognitive psychologist, lead by </a:t>
            </a:r>
            <a:r>
              <a:rPr lang="en-US" sz="2800" dirty="0" err="1" smtClean="0"/>
              <a:t>Lorin</a:t>
            </a:r>
            <a:r>
              <a:rPr lang="en-US" sz="2800" dirty="0" smtClean="0"/>
              <a:t> Anderson (a former student of Bloom's), updated the taxonomy reflecting relevance to 21st century work.  </a:t>
            </a:r>
          </a:p>
          <a:p>
            <a:pPr algn="ctr"/>
            <a:r>
              <a:rPr lang="en-US" sz="2800" dirty="0" smtClean="0"/>
              <a:t>  </a:t>
            </a:r>
          </a:p>
          <a:p>
            <a:pPr algn="ctr"/>
            <a:r>
              <a:rPr lang="en-US" dirty="0" smtClean="0"/>
              <a:t>http://www.odu.edu/educ/roverbau/Bloom/blooms_taxonomy.htm</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2133600"/>
            <a:ext cx="8305800" cy="1077218"/>
          </a:xfrm>
          <a:prstGeom prst="rect">
            <a:avLst/>
          </a:prstGeom>
          <a:noFill/>
        </p:spPr>
        <p:txBody>
          <a:bodyPr wrap="square" rtlCol="0">
            <a:spAutoFit/>
          </a:bodyPr>
          <a:lstStyle/>
          <a:p>
            <a:pPr algn="ctr"/>
            <a:r>
              <a:rPr lang="en-US" sz="3200" dirty="0" smtClean="0"/>
              <a:t>Problem Based Learning addresses many of the 21</a:t>
            </a:r>
            <a:r>
              <a:rPr lang="en-US" sz="3200" baseline="30000" dirty="0" smtClean="0"/>
              <a:t>st</a:t>
            </a:r>
            <a:r>
              <a:rPr lang="en-US" sz="3200" dirty="0" smtClean="0"/>
              <a:t> Century Skills</a:t>
            </a:r>
            <a:endParaRPr lang="en-US" sz="3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
          <p:cNvSpPr>
            <a:spLocks noChangeArrowheads="1"/>
          </p:cNvSpPr>
          <p:nvPr/>
        </p:nvSpPr>
        <p:spPr bwMode="auto">
          <a:xfrm>
            <a:off x="457200" y="381000"/>
            <a:ext cx="8077200" cy="5324535"/>
          </a:xfrm>
          <a:prstGeom prst="rect">
            <a:avLst/>
          </a:prstGeom>
          <a:noFill/>
          <a:ln w="9525">
            <a:noFill/>
            <a:miter lim="800000"/>
            <a:headEnd/>
            <a:tailEnd/>
          </a:ln>
        </p:spPr>
        <p:txBody>
          <a:bodyPr>
            <a:spAutoFit/>
          </a:bodyPr>
          <a:lstStyle/>
          <a:p>
            <a:pPr algn="ctr">
              <a:defRPr/>
            </a:pPr>
            <a:r>
              <a:rPr lang="en-US" dirty="0">
                <a:latin typeface="+mj-lt"/>
              </a:rPr>
              <a:t> </a:t>
            </a:r>
            <a:r>
              <a:rPr lang="en-US" b="1" dirty="0">
                <a:latin typeface="+mj-lt"/>
                <a:hlinkClick r:id="rId3" action="ppaction://hlinkfile"/>
              </a:rPr>
              <a:t>Standard 9: 21st-Century Life and Careers</a:t>
            </a:r>
            <a:r>
              <a:rPr lang="en-US" dirty="0">
                <a:latin typeface="+mj-lt"/>
              </a:rPr>
              <a:t/>
            </a:r>
            <a:br>
              <a:rPr lang="en-US" dirty="0">
                <a:latin typeface="+mj-lt"/>
              </a:rPr>
            </a:br>
            <a:r>
              <a:rPr lang="en-US" dirty="0">
                <a:latin typeface="+mj-lt"/>
              </a:rPr>
              <a:t> includes six strands, which reflect the </a:t>
            </a:r>
          </a:p>
          <a:p>
            <a:pPr algn="ctr">
              <a:defRPr/>
            </a:pPr>
            <a:r>
              <a:rPr lang="en-US" dirty="0">
                <a:latin typeface="+mj-lt"/>
                <a:hlinkClick r:id="rId4"/>
              </a:rPr>
              <a:t>Framework for 21st Century Learning</a:t>
            </a:r>
            <a:r>
              <a:rPr lang="en-US" dirty="0">
                <a:latin typeface="+mj-lt"/>
              </a:rPr>
              <a:t>: </a:t>
            </a:r>
          </a:p>
          <a:p>
            <a:pPr>
              <a:defRPr/>
            </a:pPr>
            <a:endParaRPr lang="en-US" sz="2000" dirty="0">
              <a:latin typeface="+mj-lt"/>
            </a:endParaRPr>
          </a:p>
          <a:p>
            <a:pPr>
              <a:buFont typeface="Arial" charset="0"/>
              <a:buChar char="•"/>
              <a:defRPr/>
            </a:pPr>
            <a:r>
              <a:rPr lang="en-US" sz="2000" dirty="0">
                <a:latin typeface="+mj-lt"/>
              </a:rPr>
              <a:t> Critical Thinking and Problem Solving</a:t>
            </a:r>
          </a:p>
          <a:p>
            <a:pPr>
              <a:defRPr/>
            </a:pPr>
            <a:r>
              <a:rPr lang="en-US" sz="2000" dirty="0">
                <a:latin typeface="+mj-lt"/>
              </a:rPr>
              <a:t> </a:t>
            </a:r>
          </a:p>
          <a:p>
            <a:pPr>
              <a:buFont typeface="Arial" charset="0"/>
              <a:buChar char="•"/>
              <a:defRPr/>
            </a:pPr>
            <a:r>
              <a:rPr lang="en-US" sz="2000" dirty="0">
                <a:latin typeface="+mj-lt"/>
              </a:rPr>
              <a:t> Creativity and Innovation</a:t>
            </a:r>
          </a:p>
          <a:p>
            <a:pPr>
              <a:defRPr/>
            </a:pPr>
            <a:endParaRPr lang="en-US" sz="2000" dirty="0">
              <a:latin typeface="+mj-lt"/>
            </a:endParaRPr>
          </a:p>
          <a:p>
            <a:pPr>
              <a:buFont typeface="Arial" charset="0"/>
              <a:buChar char="•"/>
              <a:defRPr/>
            </a:pPr>
            <a:r>
              <a:rPr lang="en-US" sz="2000" dirty="0">
                <a:latin typeface="+mj-lt"/>
              </a:rPr>
              <a:t> Collaboration, Teamwork, and Leadership</a:t>
            </a:r>
          </a:p>
          <a:p>
            <a:pPr>
              <a:defRPr/>
            </a:pPr>
            <a:r>
              <a:rPr lang="en-US" sz="2000" dirty="0">
                <a:latin typeface="+mj-lt"/>
              </a:rPr>
              <a:t> </a:t>
            </a:r>
          </a:p>
          <a:p>
            <a:pPr>
              <a:buFont typeface="Arial" charset="0"/>
              <a:buChar char="•"/>
              <a:defRPr/>
            </a:pPr>
            <a:r>
              <a:rPr lang="en-US" sz="2000" dirty="0">
                <a:latin typeface="+mj-lt"/>
              </a:rPr>
              <a:t> Cross-Cultural Understanding and Interpersonal </a:t>
            </a:r>
          </a:p>
          <a:p>
            <a:pPr>
              <a:defRPr/>
            </a:pPr>
            <a:r>
              <a:rPr lang="en-US" sz="2000" dirty="0">
                <a:latin typeface="+mj-lt"/>
              </a:rPr>
              <a:t>  Communication </a:t>
            </a:r>
          </a:p>
          <a:p>
            <a:pPr>
              <a:defRPr/>
            </a:pPr>
            <a:endParaRPr lang="en-US" sz="2000" dirty="0">
              <a:latin typeface="+mj-lt"/>
            </a:endParaRPr>
          </a:p>
          <a:p>
            <a:pPr>
              <a:buFont typeface="Arial" charset="0"/>
              <a:buChar char="•"/>
              <a:defRPr/>
            </a:pPr>
            <a:r>
              <a:rPr lang="en-US" sz="2000" dirty="0">
                <a:latin typeface="+mj-lt"/>
              </a:rPr>
              <a:t> Communication and Media Fluency</a:t>
            </a:r>
          </a:p>
          <a:p>
            <a:pPr>
              <a:defRPr/>
            </a:pPr>
            <a:r>
              <a:rPr lang="en-US" sz="2000" dirty="0">
                <a:latin typeface="+mj-lt"/>
              </a:rPr>
              <a:t> </a:t>
            </a:r>
          </a:p>
          <a:p>
            <a:pPr>
              <a:buFont typeface="Arial" charset="0"/>
              <a:buChar char="•"/>
              <a:defRPr/>
            </a:pPr>
            <a:r>
              <a:rPr lang="en-US" sz="2000" dirty="0">
                <a:latin typeface="+mj-lt"/>
              </a:rPr>
              <a:t> Accountability, Productivity, and Ethics</a:t>
            </a:r>
          </a:p>
          <a:p>
            <a:pPr algn="ctr">
              <a:defRPr/>
            </a:pPr>
            <a:r>
              <a:rPr lang="en-US" sz="2000" dirty="0">
                <a:latin typeface="+mj-lt"/>
                <a:hlinkClick r:id="rId5"/>
              </a:rPr>
              <a:t>http://www.state.nj.us/education/cccs/2009/final.htm</a:t>
            </a:r>
            <a:r>
              <a:rPr lang="en-US" sz="2400" dirty="0">
                <a:latin typeface="+mj-lt"/>
              </a:rPr>
              <a:t>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2034</TotalTime>
  <Words>1992</Words>
  <Application>Microsoft Office PowerPoint</Application>
  <PresentationFormat>On-screen Show (4:3)</PresentationFormat>
  <Paragraphs>299</Paragraphs>
  <Slides>42</Slides>
  <Notes>42</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Concourse</vt:lpstr>
      <vt:lpstr>Slide 1</vt:lpstr>
      <vt:lpstr>Slide 2</vt:lpstr>
      <vt:lpstr>Slide 3</vt:lpstr>
      <vt:lpstr>Slide 4</vt:lpstr>
      <vt:lpstr>Slide 5</vt:lpstr>
      <vt:lpstr>Slide 6</vt:lpstr>
      <vt:lpstr>Slide 7</vt:lpstr>
      <vt:lpstr>Slide 8</vt:lpstr>
      <vt:lpstr>Slide 9</vt:lpstr>
      <vt:lpstr>Slide 10</vt:lpstr>
      <vt:lpstr>Slide 11</vt:lpstr>
      <vt:lpstr>What do you know about PBL?</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Product or Process?</vt:lpstr>
      <vt:lpstr>Slide 31</vt:lpstr>
      <vt:lpstr>Redesign this Project</vt:lpstr>
      <vt:lpstr>Slide 33</vt:lpstr>
      <vt:lpstr>Slide 34</vt:lpstr>
      <vt:lpstr>Slide 35</vt:lpstr>
      <vt:lpstr>Slide 36</vt:lpstr>
      <vt:lpstr>Slide 37</vt:lpstr>
      <vt:lpstr>Going Green *</vt:lpstr>
      <vt:lpstr>The most important tip on going green with radiology is :</vt:lpstr>
      <vt:lpstr>Case Based Scenario</vt:lpstr>
      <vt:lpstr>Slide 41</vt:lpstr>
      <vt:lpstr>Slide 42</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 </cp:lastModifiedBy>
  <cp:revision>53</cp:revision>
  <dcterms:created xsi:type="dcterms:W3CDTF">2010-10-24T01:40:59Z</dcterms:created>
  <dcterms:modified xsi:type="dcterms:W3CDTF">2010-11-05T18:40:50Z</dcterms:modified>
</cp:coreProperties>
</file>